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Lato" panose="020F0502020204030204" pitchFamily="34" charset="0"/>
      <p:regular r:id="rId18"/>
      <p:bold r:id="rId19"/>
      <p:italic r:id="rId20"/>
      <p:boldItalic r:id="rId21"/>
    </p:embeddedFont>
    <p:embeddedFont>
      <p:font typeface="Montserrat" panose="020F0502020204030204"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692E55-FA16-402A-91E6-C48D7552FBA2}" v="1" dt="2025-11-18T19:29:20.584"/>
  </p1510:revLst>
</p1510:revInfo>
</file>

<file path=ppt/tableStyles.xml><?xml version="1.0" encoding="utf-8"?>
<a:tblStyleLst xmlns:a="http://schemas.openxmlformats.org/drawingml/2006/main" def="{5B594527-A51E-42F1-91D6-90BA8B170792}">
  <a:tblStyle styleId="{5B594527-A51E-42F1-91D6-90BA8B17079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554" autoAdjust="0"/>
  </p:normalViewPr>
  <p:slideViewPr>
    <p:cSldViewPr snapToGrid="0">
      <p:cViewPr varScale="1">
        <p:scale>
          <a:sx n="98" d="100"/>
          <a:sy n="98" d="100"/>
        </p:scale>
        <p:origin x="3594"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a4ac51f6a4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a4ac51f6a4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Tania</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Evaluation is tricky because unlike images, we can't just look at network data and say 'that looks real.' So we will be using multiple metrics. First, we willl train a simple classifier on real data, then test it on the generated samples - if it can correctly identify the attack types with over 75% accuracy, that means the synthetic data has learned the right patterns. Second, we willl compare feature distributions between real and generated data using KL divergence and basic statistics. Third, we will alsol visualize the latent space with t-SNE to see if different attack types cluster separately, which would show the model learned meaningful structure. Finally, weill compare C-VAE and C-GAN directly - looking at reconstruction quality for VAE, and discriminator confidence for GAN. We are also checking for mode collapse in the GAN by measuring diversity within each attack class.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3a446d92252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3a446d92252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Richard</a:t>
            </a:r>
            <a:endParaRPr/>
          </a:p>
          <a:p>
            <a:pPr marL="0" lvl="0" indent="0" algn="l" rtl="0">
              <a:spcBef>
                <a:spcPts val="0"/>
              </a:spcBef>
              <a:spcAft>
                <a:spcPts val="0"/>
              </a:spcAft>
              <a:buNone/>
            </a:pPr>
            <a:r>
              <a:rPr lang="en-GB"/>
              <a:t>Success for this project has clear, measurable criteria.</a:t>
            </a:r>
            <a:endParaRPr/>
          </a:p>
          <a:p>
            <a:pPr marL="0" lvl="0" indent="0" algn="l" rtl="0">
              <a:spcBef>
                <a:spcPts val="0"/>
              </a:spcBef>
              <a:spcAft>
                <a:spcPts val="0"/>
              </a:spcAft>
              <a:buNone/>
            </a:pPr>
            <a:endParaRPr sz="500"/>
          </a:p>
          <a:p>
            <a:pPr marL="0" lvl="0" indent="0" algn="l" rtl="0">
              <a:spcBef>
                <a:spcPts val="0"/>
              </a:spcBef>
              <a:spcAft>
                <a:spcPts val="0"/>
              </a:spcAft>
              <a:buNone/>
            </a:pPr>
            <a:r>
              <a:rPr lang="en-GB"/>
              <a:t>The main goal is 75% classification accuracy - meaning if we train a classifier on real data and test it on our synthetic attacks, it should correctly identify attack types at least 75% of the time. This proves the generated data learned meaningful patterns.</a:t>
            </a:r>
            <a:endParaRPr/>
          </a:p>
          <a:p>
            <a:pPr marL="0" lvl="0" indent="0" algn="l" rtl="0">
              <a:spcBef>
                <a:spcPts val="0"/>
              </a:spcBef>
              <a:spcAft>
                <a:spcPts val="0"/>
              </a:spcAft>
              <a:buNone/>
            </a:pPr>
            <a:endParaRPr sz="500"/>
          </a:p>
          <a:p>
            <a:pPr marL="0" lvl="0" indent="0" algn="l" rtl="0">
              <a:spcBef>
                <a:spcPts val="0"/>
              </a:spcBef>
              <a:spcAft>
                <a:spcPts val="0"/>
              </a:spcAft>
              <a:buNone/>
            </a:pPr>
            <a:r>
              <a:rPr lang="en-GB"/>
              <a:t>Second, we need to see clear clustering in the latent space when visualized with t-SNE. Different attack types should form distinct groups.</a:t>
            </a:r>
            <a:endParaRPr/>
          </a:p>
          <a:p>
            <a:pPr marL="0" lvl="0" indent="0" algn="l" rtl="0">
              <a:spcBef>
                <a:spcPts val="0"/>
              </a:spcBef>
              <a:spcAft>
                <a:spcPts val="0"/>
              </a:spcAft>
              <a:buNone/>
            </a:pPr>
            <a:endParaRPr sz="500"/>
          </a:p>
          <a:p>
            <a:pPr marL="0" lvl="0" indent="0" algn="l" rtl="0">
              <a:spcBef>
                <a:spcPts val="0"/>
              </a:spcBef>
              <a:spcAft>
                <a:spcPts val="0"/>
              </a:spcAft>
              <a:buNone/>
            </a:pPr>
            <a:r>
              <a:rPr lang="en-GB"/>
              <a:t>Third, statistical properties like mean and variance for each feature should match real data within 20%.</a:t>
            </a:r>
            <a:endParaRPr/>
          </a:p>
          <a:p>
            <a:pPr marL="0" lvl="0" indent="0" algn="l" rtl="0">
              <a:spcBef>
                <a:spcPts val="0"/>
              </a:spcBef>
              <a:spcAft>
                <a:spcPts val="0"/>
              </a:spcAft>
              <a:buNone/>
            </a:pPr>
            <a:endParaRPr sz="500"/>
          </a:p>
          <a:p>
            <a:pPr marL="0" lvl="0" indent="0" algn="l" rtl="0">
              <a:spcBef>
                <a:spcPts val="0"/>
              </a:spcBef>
              <a:spcAft>
                <a:spcPts val="0"/>
              </a:spcAft>
              <a:buNone/>
            </a:pPr>
            <a:r>
              <a:rPr lang="en-GB"/>
              <a:t>Beyond these primary metrics, we also want stable training for both models and a clear comparison showing their relative strengths.</a:t>
            </a:r>
            <a:endParaRPr/>
          </a:p>
          <a:p>
            <a:pPr marL="0" lvl="0" indent="0" algn="l" rtl="0">
              <a:spcBef>
                <a:spcPts val="0"/>
              </a:spcBef>
              <a:spcAft>
                <a:spcPts val="0"/>
              </a:spcAft>
              <a:buNone/>
            </a:pPr>
            <a:endParaRPr sz="500"/>
          </a:p>
          <a:p>
            <a:pPr marL="0" lvl="0" indent="0" algn="l" rtl="0">
              <a:spcBef>
                <a:spcPts val="0"/>
              </a:spcBef>
              <a:spcAft>
                <a:spcPts val="0"/>
              </a:spcAft>
              <a:buNone/>
            </a:pPr>
            <a:r>
              <a:rPr lang="en-GB"/>
              <a:t>But honestly, even if generation quality is just moderate, the project succeeds if we demonstrate functional implementation, rigorous evaluation methodology, and thoughtful analysis of what worked and what didn't. The learning process matters as much as perfect results.</a:t>
            </a:r>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3a446d92252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3a446d92252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Tania</a:t>
            </a:r>
            <a:endParaRPr/>
          </a:p>
          <a:p>
            <a:pPr marL="0" lvl="0" indent="0" algn="l" rtl="0">
              <a:spcBef>
                <a:spcPts val="0"/>
              </a:spcBef>
              <a:spcAft>
                <a:spcPts val="0"/>
              </a:spcAft>
              <a:buNone/>
            </a:pPr>
            <a:r>
              <a:rPr lang="en-GB"/>
              <a:t>For deliverables, we will be submitting a complete package. First, all the code - fully functional PyTorch implementations of both Conditional VAE and Conditional GAN, with training scripts that reproduce our results and evaluation code for all the metrics we discussed. Everything will have a clear README so someone could actually run this. Second, a written report between 8 and 12 pages covering the full project - problem motivation, technical details of the architectures, all experimental results with analysis, and an honest discussion of limitations and what we’d do differently next time. The report will have a dedicated section comparing C-VAE versus C-GAN performance across all metrics. Third, we’ll save the trained model checkpoints for the best performing configurations of each model, along with training logs and sample synthetic datasets. And finally, these presentation slides with all the visualizations. The goal is that everything is reproducible and well-documented, following good research practices.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3a4ac51f6a4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3a4ac51f6a4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Richard</a:t>
            </a:r>
            <a:endParaRPr dirty="0"/>
          </a:p>
          <a:p>
            <a:pPr marL="0" lvl="0" indent="0" algn="l" rtl="0">
              <a:spcBef>
                <a:spcPts val="0"/>
              </a:spcBef>
              <a:spcAft>
                <a:spcPts val="0"/>
              </a:spcAft>
              <a:buNone/>
            </a:pPr>
            <a:r>
              <a:rPr lang="en-GB" dirty="0"/>
              <a:t>Here is our two-week timeline:</a:t>
            </a:r>
            <a:endParaRPr dirty="0"/>
          </a:p>
          <a:p>
            <a:pPr marL="0" lvl="0" indent="0" algn="l" rtl="0">
              <a:spcBef>
                <a:spcPts val="0"/>
              </a:spcBef>
              <a:spcAft>
                <a:spcPts val="0"/>
              </a:spcAft>
              <a:buNone/>
            </a:pPr>
            <a:endParaRPr sz="500" dirty="0"/>
          </a:p>
          <a:p>
            <a:pPr marL="0" lvl="0" indent="0" algn="l" rtl="0">
              <a:spcBef>
                <a:spcPts val="0"/>
              </a:spcBef>
              <a:spcAft>
                <a:spcPts val="0"/>
              </a:spcAft>
              <a:buNone/>
            </a:pPr>
            <a:r>
              <a:rPr lang="en-GB" dirty="0"/>
              <a:t>Week one is all implementation.</a:t>
            </a:r>
            <a:endParaRPr dirty="0"/>
          </a:p>
          <a:p>
            <a:pPr marL="0" lvl="0" indent="0" algn="l" rtl="0">
              <a:spcBef>
                <a:spcPts val="0"/>
              </a:spcBef>
              <a:spcAft>
                <a:spcPts val="0"/>
              </a:spcAft>
              <a:buNone/>
            </a:pPr>
            <a:endParaRPr sz="500" dirty="0"/>
          </a:p>
          <a:p>
            <a:pPr marL="0" lvl="0" indent="0" algn="l" rtl="0">
              <a:spcBef>
                <a:spcPts val="0"/>
              </a:spcBef>
              <a:spcAft>
                <a:spcPts val="0"/>
              </a:spcAft>
              <a:buNone/>
            </a:pPr>
            <a:r>
              <a:rPr lang="en-GB" dirty="0"/>
              <a:t>We will spend the first two days getting the NSL-KDD dataset </a:t>
            </a:r>
            <a:r>
              <a:rPr lang="en-GB" dirty="0" err="1"/>
              <a:t>preprocessed</a:t>
            </a:r>
            <a:r>
              <a:rPr lang="en-GB" dirty="0"/>
              <a:t> and the environment set up.</a:t>
            </a:r>
            <a:endParaRPr dirty="0"/>
          </a:p>
          <a:p>
            <a:pPr marL="0" lvl="0" indent="0" algn="l" rtl="0">
              <a:spcBef>
                <a:spcPts val="0"/>
              </a:spcBef>
              <a:spcAft>
                <a:spcPts val="0"/>
              </a:spcAft>
              <a:buNone/>
            </a:pPr>
            <a:endParaRPr sz="500" dirty="0"/>
          </a:p>
          <a:p>
            <a:pPr marL="0" lvl="0" indent="0" algn="l" rtl="0">
              <a:spcBef>
                <a:spcPts val="0"/>
              </a:spcBef>
              <a:spcAft>
                <a:spcPts val="0"/>
              </a:spcAft>
              <a:buNone/>
            </a:pPr>
            <a:r>
              <a:rPr lang="en-GB" dirty="0"/>
              <a:t>Days three and four are for implementing and training the Conditional VAE, which should be straightforward thanks to the homework.</a:t>
            </a:r>
            <a:endParaRPr dirty="0"/>
          </a:p>
          <a:p>
            <a:pPr marL="0" lvl="0" indent="0" algn="l" rtl="0">
              <a:spcBef>
                <a:spcPts val="0"/>
              </a:spcBef>
              <a:spcAft>
                <a:spcPts val="0"/>
              </a:spcAft>
              <a:buNone/>
            </a:pPr>
            <a:endParaRPr sz="500" dirty="0"/>
          </a:p>
          <a:p>
            <a:pPr marL="0" lvl="0" indent="0" algn="l" rtl="0">
              <a:spcBef>
                <a:spcPts val="0"/>
              </a:spcBef>
              <a:spcAft>
                <a:spcPts val="0"/>
              </a:spcAft>
              <a:buNone/>
            </a:pPr>
            <a:r>
              <a:rPr lang="en-GB" dirty="0"/>
              <a:t>Days five through seven we’ll implement and train the Conditional GAN - this will take a bit longer because GANs are trickier to stabilize.</a:t>
            </a:r>
            <a:endParaRPr dirty="0"/>
          </a:p>
          <a:p>
            <a:pPr marL="0" lvl="0" indent="0" algn="l" rtl="0">
              <a:spcBef>
                <a:spcPts val="0"/>
              </a:spcBef>
              <a:spcAft>
                <a:spcPts val="0"/>
              </a:spcAft>
              <a:buNone/>
            </a:pPr>
            <a:endParaRPr sz="500" dirty="0"/>
          </a:p>
          <a:p>
            <a:pPr marL="0" lvl="0" indent="0" algn="l" rtl="0">
              <a:spcBef>
                <a:spcPts val="0"/>
              </a:spcBef>
              <a:spcAft>
                <a:spcPts val="0"/>
              </a:spcAft>
              <a:buNone/>
            </a:pPr>
            <a:r>
              <a:rPr lang="en-GB" dirty="0"/>
              <a:t>Week two shifts to evaluation and documentation.</a:t>
            </a:r>
            <a:endParaRPr dirty="0"/>
          </a:p>
          <a:p>
            <a:pPr marL="0" lvl="0" indent="0" algn="l" rtl="0">
              <a:spcBef>
                <a:spcPts val="0"/>
              </a:spcBef>
              <a:spcAft>
                <a:spcPts val="0"/>
              </a:spcAft>
              <a:buNone/>
            </a:pPr>
            <a:endParaRPr sz="500" dirty="0"/>
          </a:p>
          <a:p>
            <a:pPr marL="0" lvl="0" indent="0" algn="l" rtl="0">
              <a:spcBef>
                <a:spcPts val="0"/>
              </a:spcBef>
              <a:spcAft>
                <a:spcPts val="0"/>
              </a:spcAft>
              <a:buNone/>
            </a:pPr>
            <a:r>
              <a:rPr lang="en-GB" dirty="0"/>
              <a:t>Days eight and nine we’ll run all the experiments and collect metrics like classification accuracy, latent space visualizations, and distribution comparisons.</a:t>
            </a:r>
            <a:endParaRPr dirty="0"/>
          </a:p>
          <a:p>
            <a:pPr marL="0" lvl="0" indent="0" algn="l" rtl="0">
              <a:spcBef>
                <a:spcPts val="0"/>
              </a:spcBef>
              <a:spcAft>
                <a:spcPts val="0"/>
              </a:spcAft>
              <a:buNone/>
            </a:pPr>
            <a:endParaRPr sz="500" dirty="0"/>
          </a:p>
          <a:p>
            <a:pPr marL="0" lvl="0" indent="0" algn="l" rtl="0">
              <a:spcBef>
                <a:spcPts val="0"/>
              </a:spcBef>
              <a:spcAft>
                <a:spcPts val="0"/>
              </a:spcAft>
              <a:buNone/>
            </a:pPr>
            <a:r>
              <a:rPr lang="en-GB" dirty="0"/>
              <a:t>Days ten and eleven are for deep analysis and creating all the visualizations like t-SNE plots and feature distribution charts.</a:t>
            </a:r>
            <a:endParaRPr dirty="0"/>
          </a:p>
          <a:p>
            <a:pPr marL="0" lvl="0" indent="0" algn="l" rtl="0">
              <a:spcBef>
                <a:spcPts val="0"/>
              </a:spcBef>
              <a:spcAft>
                <a:spcPts val="0"/>
              </a:spcAft>
              <a:buNone/>
            </a:pPr>
            <a:endParaRPr sz="500" dirty="0"/>
          </a:p>
          <a:p>
            <a:pPr marL="0" lvl="0" indent="0" algn="l" rtl="0">
              <a:spcBef>
                <a:spcPts val="0"/>
              </a:spcBef>
              <a:spcAft>
                <a:spcPts val="0"/>
              </a:spcAft>
              <a:buNone/>
            </a:pPr>
            <a:r>
              <a:rPr lang="en-GB" dirty="0"/>
              <a:t>The last few days are for writing the report and polishing the presentation.</a:t>
            </a:r>
            <a:endParaRPr dirty="0"/>
          </a:p>
          <a:p>
            <a:pPr marL="0" lvl="0" indent="0" algn="l" rtl="0">
              <a:spcBef>
                <a:spcPts val="0"/>
              </a:spcBef>
              <a:spcAft>
                <a:spcPts val="0"/>
              </a:spcAft>
              <a:buNone/>
            </a:pPr>
            <a:endParaRPr sz="500" dirty="0"/>
          </a:p>
          <a:p>
            <a:pPr marL="0" lvl="0" indent="0" algn="l" rtl="0">
              <a:spcBef>
                <a:spcPts val="0"/>
              </a:spcBef>
              <a:spcAft>
                <a:spcPts val="0"/>
              </a:spcAft>
              <a:buNone/>
            </a:pPr>
            <a:r>
              <a:rPr lang="en-GB" dirty="0"/>
              <a:t>Our key milestones are: By end of week one, both models should be trained. By day ten, all evaluation should be done. And our final submission is on December 9th.</a:t>
            </a:r>
            <a:endParaRPr dirty="0"/>
          </a:p>
          <a:p>
            <a:pPr marL="0" lvl="0" indent="0" algn="l" rtl="0">
              <a:spcBef>
                <a:spcPts val="0"/>
              </a:spcBef>
              <a:spcAft>
                <a:spcPts val="0"/>
              </a:spcAft>
              <a:buNone/>
            </a:pPr>
            <a:r>
              <a:rPr lang="en-GB" dirty="0"/>
              <a:t>This timeline is aggressive but doable, and we have built in a little buffer in the documentation phase in case training takes longer than expected.</a:t>
            </a:r>
            <a:endParaRPr dirty="0"/>
          </a:p>
          <a:p>
            <a:pPr marL="0" lvl="0" indent="0" algn="l" rtl="0">
              <a:spcBef>
                <a:spcPts val="0"/>
              </a:spcBef>
              <a:spcAft>
                <a:spcPts val="0"/>
              </a:spcAft>
              <a:buNone/>
            </a:pPr>
            <a:r>
              <a:rPr lang="en-GB" dirty="0"/>
              <a:t>Now, we’re happy to take any questions or feedback you might have.</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3a446d92252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3a446d9225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Tania</a:t>
            </a:r>
            <a:endParaRPr/>
          </a:p>
          <a:p>
            <a:pPr marL="0" lvl="0" indent="0" algn="l" rtl="0">
              <a:spcBef>
                <a:spcPts val="0"/>
              </a:spcBef>
              <a:spcAft>
                <a:spcPts val="0"/>
              </a:spcAft>
              <a:buNone/>
            </a:pPr>
            <a:r>
              <a:rPr lang="en-GB"/>
              <a:t>The project focuses on using conditional generative models to create realistic synthetic network attacks on-demand.. The idea is to train models that can generate specific types of attacks when we tell them to - like saying 'generate a DoS attack' or 'generate a Probe attack.' We will  be comparing two approaches we learned in class: Conditional VAE and Conditional GAN. This is an application of generative AI to network security.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3a398a3f843_3_132:notes"/>
          <p:cNvSpPr txBox="1">
            <a:spLocks noGrp="1"/>
          </p:cNvSpPr>
          <p:nvPr>
            <p:ph type="body" idx="1"/>
          </p:nvPr>
        </p:nvSpPr>
        <p:spPr>
          <a:xfrm>
            <a:off x="2286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Tania</a:t>
            </a:r>
            <a:endParaRPr/>
          </a:p>
          <a:p>
            <a:pPr marL="0" lvl="0" indent="0" algn="l" rtl="0">
              <a:spcBef>
                <a:spcPts val="0"/>
              </a:spcBef>
              <a:spcAft>
                <a:spcPts val="0"/>
              </a:spcAft>
              <a:buNone/>
            </a:pPr>
            <a:r>
              <a:rPr lang="en-GB"/>
              <a:t>The motivation comes from real problems in network security. When training ML or RL models for intrusion detection, we face major data issues. Some attack types are super rare - like User-to-Root attacks might only have a few hundred examples while normal traffic has millions. We also can't easily share real attack data because of privacy concerns. Generative models from this class - VAEs and GANs - can help by creating synthetic but realistic attack data. This is especially useful for RL research where agents need diverse training scenarios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a446d92252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3a446d9225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Richard</a:t>
            </a:r>
            <a:endParaRPr/>
          </a:p>
          <a:p>
            <a:pPr marL="0" lvl="0" indent="0" algn="l" rtl="0">
              <a:spcBef>
                <a:spcPts val="0"/>
              </a:spcBef>
              <a:spcAft>
                <a:spcPts val="0"/>
              </a:spcAft>
              <a:buClr>
                <a:schemeClr val="dk1"/>
              </a:buClr>
              <a:buSzPts val="1100"/>
              <a:buFont typeface="Arial"/>
              <a:buNone/>
            </a:pPr>
            <a:r>
              <a:rPr lang="en-GB"/>
              <a:t>We hypothesize that conditional generative models (C-VAE and C-GAN) can generate distinguishable, realistic network attack patterns that match specified attack types.</a:t>
            </a:r>
            <a:endParaRPr/>
          </a:p>
          <a:p>
            <a:pPr marL="0" lvl="0" indent="0" algn="l" rtl="0">
              <a:spcBef>
                <a:spcPts val="0"/>
              </a:spcBef>
              <a:spcAft>
                <a:spcPts val="0"/>
              </a:spcAft>
              <a:buClr>
                <a:schemeClr val="dk1"/>
              </a:buClr>
              <a:buSzPts val="1100"/>
              <a:buFont typeface="Arial"/>
              <a:buNone/>
            </a:pPr>
            <a:endParaRPr sz="500"/>
          </a:p>
          <a:p>
            <a:pPr marL="0" lvl="0" indent="0" algn="l" rtl="0">
              <a:spcBef>
                <a:spcPts val="0"/>
              </a:spcBef>
              <a:spcAft>
                <a:spcPts val="0"/>
              </a:spcAft>
              <a:buClr>
                <a:schemeClr val="dk1"/>
              </a:buClr>
              <a:buSzPts val="1100"/>
              <a:buFont typeface="Arial"/>
              <a:buNone/>
            </a:pPr>
            <a:r>
              <a:rPr lang="en-GB">
                <a:solidFill>
                  <a:schemeClr val="dk1"/>
                </a:solidFill>
              </a:rPr>
              <a:t>Based on what we learned in class, C-GAN will produce more realistic samples than C-VAE because of the adversarial training, though C-VAE might be more stable.</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a398a3f843_3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a398a3f843_3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Richard</a:t>
            </a:r>
            <a:endParaRPr/>
          </a:p>
          <a:p>
            <a:pPr marL="0" lvl="0" indent="0" algn="l" rtl="0">
              <a:spcBef>
                <a:spcPts val="0"/>
              </a:spcBef>
              <a:spcAft>
                <a:spcPts val="0"/>
              </a:spcAft>
              <a:buNone/>
            </a:pPr>
            <a:r>
              <a:rPr lang="en-GB"/>
              <a:t>We expect that both C-VAE and C-GAN can learn to generate network attacks that are both realistic and controllable - meaning when we ask for a DoS attack, it actually generates DoS patterns, not Probe patterns. </a:t>
            </a:r>
            <a:endParaRPr/>
          </a:p>
          <a:p>
            <a:pPr marL="0" lvl="0" indent="0" algn="l" rtl="0">
              <a:spcBef>
                <a:spcPts val="0"/>
              </a:spcBef>
              <a:spcAft>
                <a:spcPts val="0"/>
              </a:spcAft>
              <a:buNone/>
            </a:pPr>
            <a:endParaRPr sz="500"/>
          </a:p>
          <a:p>
            <a:pPr marL="0" lvl="0" indent="0" algn="l" rtl="0">
              <a:spcBef>
                <a:spcPts val="0"/>
              </a:spcBef>
              <a:spcAft>
                <a:spcPts val="0"/>
              </a:spcAft>
              <a:buNone/>
            </a:pPr>
            <a:r>
              <a:rPr lang="en-GB"/>
              <a:t>We expect to see clear clustering in the latent space where different attack types separate cleanly. The key test is whether a separate classifier trained on real data can correctly identify the synthetic attacks with over 80% accuracy. </a:t>
            </a:r>
            <a:endParaRPr/>
          </a:p>
          <a:p>
            <a:pPr marL="0" lvl="0" indent="0" algn="l" rtl="0">
              <a:spcBef>
                <a:spcPts val="0"/>
              </a:spcBef>
              <a:spcAft>
                <a:spcPts val="0"/>
              </a:spcAft>
              <a:buNone/>
            </a:pPr>
            <a:endParaRPr sz="500"/>
          </a:p>
          <a:p>
            <a:pPr marL="0" lvl="0" indent="0" algn="l" rtl="0">
              <a:spcBef>
                <a:spcPts val="0"/>
              </a:spcBef>
              <a:spcAft>
                <a:spcPts val="0"/>
              </a:spcAft>
              <a:buNone/>
            </a:pPr>
            <a:r>
              <a:rPr lang="en-GB"/>
              <a:t>Conditional generation will maintain attack-specific statistical properties, like packet rates and protocol distributions.</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3a4ac51f6a4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3a4ac51f6a4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Richard</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This needs experimentation because we can't just assume that what works for images will work for network security data.</a:t>
            </a:r>
            <a:endParaRPr>
              <a:solidFill>
                <a:schemeClr val="dk1"/>
              </a:solidFill>
            </a:endParaRPr>
          </a:p>
          <a:p>
            <a:pPr marL="0" lvl="0" indent="0" algn="l" rtl="0">
              <a:spcBef>
                <a:spcPts val="0"/>
              </a:spcBef>
              <a:spcAft>
                <a:spcPts val="0"/>
              </a:spcAft>
              <a:buClr>
                <a:schemeClr val="dk1"/>
              </a:buClr>
              <a:buSzPts val="1100"/>
              <a:buFont typeface="Arial"/>
              <a:buNone/>
            </a:pPr>
            <a:endParaRPr sz="500">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There are real open questions: How should we inject the conditioning information - concatenate it with the input, or use it differently? Will GANs have the same quality advantage on tabular network features as they do on images?</a:t>
            </a:r>
            <a:endParaRPr>
              <a:solidFill>
                <a:schemeClr val="dk1"/>
              </a:solidFill>
            </a:endParaRPr>
          </a:p>
          <a:p>
            <a:pPr marL="0" lvl="0" indent="0" algn="l" rtl="0">
              <a:spcBef>
                <a:spcPts val="0"/>
              </a:spcBef>
              <a:spcAft>
                <a:spcPts val="0"/>
              </a:spcAft>
              <a:buClr>
                <a:schemeClr val="dk1"/>
              </a:buClr>
              <a:buSzPts val="1100"/>
              <a:buFont typeface="Arial"/>
              <a:buNone/>
            </a:pPr>
            <a:endParaRPr sz="500">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And there's the classic GAN problem - will mode collapse hurt us, causing the generator to only learn a few attack patterns instead of the full diversity?</a:t>
            </a:r>
            <a:endParaRPr>
              <a:solidFill>
                <a:schemeClr val="dk1"/>
              </a:solidFill>
            </a:endParaRPr>
          </a:p>
          <a:p>
            <a:pPr marL="0" lvl="0" indent="0" algn="l" rtl="0">
              <a:spcBef>
                <a:spcPts val="0"/>
              </a:spcBef>
              <a:spcAft>
                <a:spcPts val="0"/>
              </a:spcAft>
              <a:buClr>
                <a:schemeClr val="dk1"/>
              </a:buClr>
              <a:buSzPts val="1100"/>
              <a:buFont typeface="Arial"/>
              <a:buNone/>
            </a:pPr>
            <a:endParaRPr sz="500">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C-VAE should be more stable and cover all modes, but C-GAN might produce more realistic samples. The only way to know is to implement both and compare them systematically on actual security data.</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a4ac51f6a4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3a4ac51f6a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Tania</a:t>
            </a:r>
            <a:endParaRPr/>
          </a:p>
          <a:p>
            <a:pPr marL="0" lvl="0" indent="0" algn="l" rtl="0">
              <a:spcBef>
                <a:spcPts val="0"/>
              </a:spcBef>
              <a:spcAft>
                <a:spcPts val="0"/>
              </a:spcAft>
              <a:buNone/>
            </a:pPr>
            <a:r>
              <a:rPr lang="en-GB"/>
              <a:t>For the C-VAE architecture, We are building on what we implemented in homework. The key difference is conditioning - we will concatenate the one-hot encoded attack label with the input data before the encoder, and again concatenate it with the latent vector before the decoder. This tells the model what type of attack to generate. Then we will test three latent dimensions - 32, 64, and 128 - to see which gives the best reconstruction and latent space organization. We would also try two beta values: standard VAE with beta equals 1, and beta equals 4 for stronger disentanglement, similar to what we explored in class. Training will use Adam with learning rate 0.001, which worked well in our assignments.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3a4ac51f6a4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3a4ac51f6a4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Tania</a:t>
            </a:r>
            <a:endParaRPr/>
          </a:p>
          <a:p>
            <a:pPr marL="0" lvl="0" indent="0" algn="l" rtl="0">
              <a:spcBef>
                <a:spcPts val="0"/>
              </a:spcBef>
              <a:spcAft>
                <a:spcPts val="0"/>
              </a:spcAft>
              <a:buNone/>
            </a:pPr>
            <a:r>
              <a:rPr lang="en-GB"/>
              <a:t>The C-GAN follows the conditional GAN framework from lecture. The generator takes random noise and the target attack label, then generates a fake attack of that type. The discriminator receives both real and fake attacks along with their labels, and has to decide if each sample is real or fake. The key is that both networks see the conditioning label, so the discriminator can't just say 'this is fake' - it has to evaluate whether it's a realistic example of THAT specific attack type. This creates stronger pressure for the generator to learn type-specific patterns. We are using the standard GAN learning rate of 0.0002, which is lower than VAE because GANs are more sensitive to learning rate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3a4ac51f6a4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3a4ac51f6a4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solidFill>
                  <a:schemeClr val="dk1"/>
                </a:solidFill>
              </a:rPr>
              <a:t>Richard</a:t>
            </a: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For our dataset, we’re using NSL-KDD, which is a well-established benchmark for network intrusion detection.</a:t>
            </a:r>
            <a:endParaRPr>
              <a:solidFill>
                <a:schemeClr val="dk1"/>
              </a:solidFill>
            </a:endParaRPr>
          </a:p>
          <a:p>
            <a:pPr marL="0" lvl="0" indent="0" algn="l" rtl="0">
              <a:spcBef>
                <a:spcPts val="0"/>
              </a:spcBef>
              <a:spcAft>
                <a:spcPts val="0"/>
              </a:spcAft>
              <a:buClr>
                <a:schemeClr val="dk1"/>
              </a:buClr>
              <a:buSzPts val="1100"/>
              <a:buFont typeface="Arial"/>
              <a:buNone/>
            </a:pPr>
            <a:endParaRPr sz="500">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It has about 125,000 samples with 41 features describing network connections - things like packet rates, protocols used, error rates, and connection flags. There are five categories: normal traffic, plus four attack types.</a:t>
            </a:r>
            <a:endParaRPr>
              <a:solidFill>
                <a:schemeClr val="dk1"/>
              </a:solidFill>
            </a:endParaRPr>
          </a:p>
          <a:p>
            <a:pPr marL="0" lvl="0" indent="0" algn="l" rtl="0">
              <a:spcBef>
                <a:spcPts val="0"/>
              </a:spcBef>
              <a:spcAft>
                <a:spcPts val="0"/>
              </a:spcAft>
              <a:buClr>
                <a:schemeClr val="dk1"/>
              </a:buClr>
              <a:buSzPts val="1100"/>
              <a:buFont typeface="Arial"/>
              <a:buNone/>
            </a:pPr>
            <a:endParaRPr sz="500">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 dataset has massive class imbalance here - normal traffic dominates with around 67,000 samples, and DoS attacks have about 45,000, but User-to-Root attacks have only 52 samples. This is exactly the problem we're trying to solve. </a:t>
            </a:r>
            <a:endParaRPr>
              <a:solidFill>
                <a:schemeClr val="dk1"/>
              </a:solidFill>
            </a:endParaRPr>
          </a:p>
          <a:p>
            <a:pPr marL="0" lvl="0" indent="0" algn="l" rtl="0">
              <a:spcBef>
                <a:spcPts val="0"/>
              </a:spcBef>
              <a:spcAft>
                <a:spcPts val="0"/>
              </a:spcAft>
              <a:buClr>
                <a:schemeClr val="dk1"/>
              </a:buClr>
              <a:buSzPts val="1100"/>
              <a:buFont typeface="Arial"/>
              <a:buNone/>
            </a:pPr>
            <a:endParaRPr sz="500">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The dataset is already cleaned, which saves time, and we will standardize all numerical features and one-hot encode categoricals like protocol type. This preprocessing gives us a consistent input format for both the VAE and GAN.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enerated Slide 1_1_1_TITLEANDBULLETS_I">
  <p:cSld name="TITLE_AND_BODY_2_1_1_1_2">
    <p:spTree>
      <p:nvGrpSpPr>
        <p:cNvPr id="1" name="Shape 224"/>
        <p:cNvGrpSpPr/>
        <p:nvPr/>
      </p:nvGrpSpPr>
      <p:grpSpPr>
        <a:xfrm>
          <a:off x="0" y="0"/>
          <a:ext cx="0" cy="0"/>
          <a:chOff x="0" y="0"/>
          <a:chExt cx="0" cy="0"/>
        </a:xfrm>
      </p:grpSpPr>
      <p:sp>
        <p:nvSpPr>
          <p:cNvPr id="225" name="Google Shape;225;p17"/>
          <p:cNvSpPr txBox="1">
            <a:spLocks noGrp="1"/>
          </p:cNvSpPr>
          <p:nvPr>
            <p:ph type="title"/>
          </p:nvPr>
        </p:nvSpPr>
        <p:spPr>
          <a:xfrm>
            <a:off x="507450" y="331400"/>
            <a:ext cx="8129100" cy="796200"/>
          </a:xfrm>
          <a:prstGeom prst="rect">
            <a:avLst/>
          </a:prstGeom>
        </p:spPr>
        <p:txBody>
          <a:bodyPr spcFirstLastPara="1" wrap="square" lIns="0" tIns="0" rIns="0" bIns="0"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6" name="Google Shape;226;p17"/>
          <p:cNvSpPr txBox="1">
            <a:spLocks noGrp="1"/>
          </p:cNvSpPr>
          <p:nvPr>
            <p:ph type="body" idx="1"/>
          </p:nvPr>
        </p:nvSpPr>
        <p:spPr>
          <a:xfrm>
            <a:off x="507456" y="1519301"/>
            <a:ext cx="4782300" cy="3090600"/>
          </a:xfrm>
          <a:prstGeom prst="rect">
            <a:avLst/>
          </a:prstGeom>
        </p:spPr>
        <p:txBody>
          <a:bodyPr spcFirstLastPara="1" wrap="square" lIns="0" tIns="0" rIns="0" bIns="0" anchor="t" anchorCtr="0">
            <a:norm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27" name="Google Shape;227;p17"/>
          <p:cNvSpPr>
            <a:spLocks noGrp="1"/>
          </p:cNvSpPr>
          <p:nvPr>
            <p:ph type="pic" idx="2"/>
          </p:nvPr>
        </p:nvSpPr>
        <p:spPr>
          <a:xfrm>
            <a:off x="5545950" y="1519300"/>
            <a:ext cx="3090600" cy="3090600"/>
          </a:xfrm>
          <a:prstGeom prst="roundRect">
            <a:avLst>
              <a:gd name="adj" fmla="val 50000"/>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18"/>
          <p:cNvSpPr txBox="1">
            <a:spLocks noGrp="1"/>
          </p:cNvSpPr>
          <p:nvPr>
            <p:ph type="ctrTitle"/>
          </p:nvPr>
        </p:nvSpPr>
        <p:spPr>
          <a:xfrm>
            <a:off x="3511900" y="1433250"/>
            <a:ext cx="5502600" cy="18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a:t>Conditional Generative Models for Network Attack Synthesis</a:t>
            </a:r>
            <a:endParaRPr sz="3600"/>
          </a:p>
        </p:txBody>
      </p:sp>
      <p:sp>
        <p:nvSpPr>
          <p:cNvPr id="233" name="Google Shape;233;p18"/>
          <p:cNvSpPr txBox="1">
            <a:spLocks noGrp="1"/>
          </p:cNvSpPr>
          <p:nvPr>
            <p:ph type="subTitle" idx="1"/>
          </p:nvPr>
        </p:nvSpPr>
        <p:spPr>
          <a:xfrm>
            <a:off x="5077650" y="3703125"/>
            <a:ext cx="3627600" cy="1199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100"/>
              <a:t>Team 11: Richard Linn, Frederick Tania-Amanda</a:t>
            </a:r>
            <a:endParaRPr sz="1100"/>
          </a:p>
          <a:p>
            <a:pPr marL="0" lvl="0" indent="0" algn="l" rtl="0">
              <a:lnSpc>
                <a:spcPct val="100000"/>
              </a:lnSpc>
              <a:spcBef>
                <a:spcPts val="1600"/>
              </a:spcBef>
              <a:spcAft>
                <a:spcPts val="0"/>
              </a:spcAft>
              <a:buNone/>
            </a:pPr>
            <a:r>
              <a:rPr lang="en-GB" sz="900"/>
              <a:t>CS 5331 - Generative AI Final Project</a:t>
            </a:r>
            <a:endParaRPr sz="900"/>
          </a:p>
          <a:p>
            <a:pPr marL="0" lvl="0" indent="0" algn="l" rtl="0">
              <a:lnSpc>
                <a:spcPct val="100000"/>
              </a:lnSpc>
              <a:spcBef>
                <a:spcPts val="1600"/>
              </a:spcBef>
              <a:spcAft>
                <a:spcPts val="1600"/>
              </a:spcAft>
              <a:buNone/>
            </a:pPr>
            <a:r>
              <a:rPr lang="en-GB" sz="900"/>
              <a:t>November 14, 2025</a:t>
            </a:r>
            <a:br>
              <a:rPr lang="en-GB"/>
            </a:br>
            <a:br>
              <a:rPr lang="en-GB"/>
            </a:b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27"/>
          <p:cNvSpPr txBox="1">
            <a:spLocks noGrp="1"/>
          </p:cNvSpPr>
          <p:nvPr>
            <p:ph type="title"/>
          </p:nvPr>
        </p:nvSpPr>
        <p:spPr>
          <a:xfrm>
            <a:off x="1356625" y="206525"/>
            <a:ext cx="7038900" cy="64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Evaluation Metrics</a:t>
            </a:r>
            <a:endParaRPr/>
          </a:p>
          <a:p>
            <a:pPr marL="0" lvl="0" indent="0" algn="l" rtl="0">
              <a:spcBef>
                <a:spcPts val="0"/>
              </a:spcBef>
              <a:spcAft>
                <a:spcPts val="0"/>
              </a:spcAft>
              <a:buNone/>
            </a:pPr>
            <a:endParaRPr/>
          </a:p>
        </p:txBody>
      </p:sp>
      <p:sp>
        <p:nvSpPr>
          <p:cNvPr id="313" name="Google Shape;313;p27"/>
          <p:cNvSpPr/>
          <p:nvPr/>
        </p:nvSpPr>
        <p:spPr>
          <a:xfrm>
            <a:off x="4099025" y="941500"/>
            <a:ext cx="4759200" cy="4014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pic>
        <p:nvPicPr>
          <p:cNvPr id="314" name="Google Shape;314;p27" title="evaluation_pipeline_diagram.png"/>
          <p:cNvPicPr preferRelativeResize="0"/>
          <p:nvPr/>
        </p:nvPicPr>
        <p:blipFill>
          <a:blip r:embed="rId3">
            <a:alphaModFix/>
          </a:blip>
          <a:stretch>
            <a:fillRect/>
          </a:stretch>
        </p:blipFill>
        <p:spPr>
          <a:xfrm>
            <a:off x="4098925" y="941500"/>
            <a:ext cx="4759200" cy="4014901"/>
          </a:xfrm>
          <a:prstGeom prst="rect">
            <a:avLst/>
          </a:prstGeom>
          <a:noFill/>
          <a:ln>
            <a:noFill/>
          </a:ln>
        </p:spPr>
      </p:pic>
      <p:sp>
        <p:nvSpPr>
          <p:cNvPr id="315" name="Google Shape;315;p27"/>
          <p:cNvSpPr txBox="1">
            <a:spLocks noGrp="1"/>
          </p:cNvSpPr>
          <p:nvPr>
            <p:ph type="body" idx="1"/>
          </p:nvPr>
        </p:nvSpPr>
        <p:spPr>
          <a:xfrm>
            <a:off x="167375" y="1576500"/>
            <a:ext cx="4020300" cy="31629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Reconstruction Quality (VAE)</a:t>
            </a:r>
            <a:endParaRPr/>
          </a:p>
          <a:p>
            <a:pPr marL="914400" lvl="1" indent="-298450" algn="l" rtl="0">
              <a:spcBef>
                <a:spcPts val="0"/>
              </a:spcBef>
              <a:spcAft>
                <a:spcPts val="0"/>
              </a:spcAft>
              <a:buSzPts val="1100"/>
              <a:buChar char="○"/>
            </a:pPr>
            <a:r>
              <a:rPr lang="en-GB"/>
              <a:t>MSE,  Feature-Wise Correlation</a:t>
            </a:r>
            <a:endParaRPr/>
          </a:p>
          <a:p>
            <a:pPr marL="457200" lvl="0" indent="-311150" algn="l" rtl="0">
              <a:spcBef>
                <a:spcPts val="0"/>
              </a:spcBef>
              <a:spcAft>
                <a:spcPts val="0"/>
              </a:spcAft>
              <a:buSzPts val="1300"/>
              <a:buChar char="●"/>
            </a:pPr>
            <a:r>
              <a:rPr lang="en-GB"/>
              <a:t>Generation Quality</a:t>
            </a:r>
            <a:endParaRPr/>
          </a:p>
          <a:p>
            <a:pPr marL="914400" lvl="1" indent="-298450" algn="l" rtl="0">
              <a:spcBef>
                <a:spcPts val="0"/>
              </a:spcBef>
              <a:spcAft>
                <a:spcPts val="0"/>
              </a:spcAft>
              <a:buSzPts val="1100"/>
              <a:buChar char="○"/>
            </a:pPr>
            <a:r>
              <a:rPr lang="en-GB" sz="1100"/>
              <a:t>Train classifier on real data, test on synthetic.</a:t>
            </a:r>
            <a:endParaRPr sz="1100"/>
          </a:p>
          <a:p>
            <a:pPr marL="914400" lvl="1" indent="-298450" algn="l" rtl="0">
              <a:spcBef>
                <a:spcPts val="0"/>
              </a:spcBef>
              <a:spcAft>
                <a:spcPts val="0"/>
              </a:spcAft>
              <a:buSzPts val="1100"/>
              <a:buChar char="○"/>
            </a:pPr>
            <a:r>
              <a:rPr lang="en-GB" sz="1100"/>
              <a:t>Feature distribution comparison (KL divergence).</a:t>
            </a:r>
            <a:endParaRPr sz="1100"/>
          </a:p>
          <a:p>
            <a:pPr marL="914400" lvl="1" indent="-298450" algn="l" rtl="0">
              <a:spcBef>
                <a:spcPts val="0"/>
              </a:spcBef>
              <a:spcAft>
                <a:spcPts val="0"/>
              </a:spcAft>
              <a:buSzPts val="1100"/>
              <a:buChar char="○"/>
            </a:pPr>
            <a:r>
              <a:rPr lang="en-GB" sz="1100"/>
              <a:t>Per-attack-type confusion matrix.</a:t>
            </a:r>
            <a:endParaRPr/>
          </a:p>
          <a:p>
            <a:pPr marL="457200" lvl="0" indent="-311150" algn="l" rtl="0">
              <a:spcBef>
                <a:spcPts val="0"/>
              </a:spcBef>
              <a:spcAft>
                <a:spcPts val="0"/>
              </a:spcAft>
              <a:buSzPts val="1300"/>
              <a:buChar char="●"/>
            </a:pPr>
            <a:r>
              <a:rPr lang="en-GB"/>
              <a:t>Diversity</a:t>
            </a:r>
            <a:endParaRPr/>
          </a:p>
          <a:p>
            <a:pPr marL="914400" lvl="1" indent="-298450" algn="l" rtl="0">
              <a:spcBef>
                <a:spcPts val="0"/>
              </a:spcBef>
              <a:spcAft>
                <a:spcPts val="0"/>
              </a:spcAft>
              <a:buSzPts val="1100"/>
              <a:buChar char="○"/>
            </a:pPr>
            <a:r>
              <a:rPr lang="en-GB"/>
              <a:t>Intra-class variance, latent space coverage.</a:t>
            </a:r>
            <a:endParaRPr/>
          </a:p>
          <a:p>
            <a:pPr marL="457200" lvl="0" indent="-311150" algn="l" rtl="0">
              <a:spcBef>
                <a:spcPts val="0"/>
              </a:spcBef>
              <a:spcAft>
                <a:spcPts val="0"/>
              </a:spcAft>
              <a:buSzPts val="1300"/>
              <a:buChar char="●"/>
            </a:pPr>
            <a:r>
              <a:rPr lang="en-GB"/>
              <a:t>Latent Space Organization</a:t>
            </a:r>
            <a:endParaRPr/>
          </a:p>
          <a:p>
            <a:pPr marL="914400" lvl="1" indent="-298450" algn="l" rtl="0">
              <a:spcBef>
                <a:spcPts val="0"/>
              </a:spcBef>
              <a:spcAft>
                <a:spcPts val="0"/>
              </a:spcAft>
              <a:buSzPts val="1100"/>
              <a:buChar char="○"/>
            </a:pPr>
            <a:r>
              <a:rPr lang="en-GB"/>
              <a:t>t-SNE visualization by attack type.</a:t>
            </a:r>
            <a:endParaRPr/>
          </a:p>
          <a:p>
            <a:pPr marL="457200" lvl="0" indent="-311150" algn="l" rtl="0">
              <a:spcBef>
                <a:spcPts val="0"/>
              </a:spcBef>
              <a:spcAft>
                <a:spcPts val="0"/>
              </a:spcAft>
              <a:buSzPts val="1300"/>
              <a:buChar char="●"/>
            </a:pPr>
            <a:r>
              <a:rPr lang="en-GB"/>
              <a:t>Conditional Accuracy</a:t>
            </a:r>
            <a:endParaRPr/>
          </a:p>
          <a:p>
            <a:pPr marL="914400" lvl="1" indent="-298450" algn="l" rtl="0">
              <a:spcBef>
                <a:spcPts val="0"/>
              </a:spcBef>
              <a:spcAft>
                <a:spcPts val="0"/>
              </a:spcAft>
              <a:buSzPts val="1100"/>
              <a:buChar char="○"/>
            </a:pPr>
            <a:r>
              <a:rPr lang="en-GB"/>
              <a:t>Proportion of samples correctly classified as target type.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28"/>
          <p:cNvSpPr txBox="1">
            <a:spLocks noGrp="1"/>
          </p:cNvSpPr>
          <p:nvPr>
            <p:ph type="title"/>
          </p:nvPr>
        </p:nvSpPr>
        <p:spPr>
          <a:xfrm>
            <a:off x="1297500" y="393750"/>
            <a:ext cx="7038900" cy="6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 Defining Project Success Criteria</a:t>
            </a:r>
            <a:endParaRPr/>
          </a:p>
        </p:txBody>
      </p:sp>
      <p:sp>
        <p:nvSpPr>
          <p:cNvPr id="321" name="Google Shape;321;p28"/>
          <p:cNvSpPr/>
          <p:nvPr/>
        </p:nvSpPr>
        <p:spPr>
          <a:xfrm>
            <a:off x="1469350" y="1105375"/>
            <a:ext cx="6614400" cy="3735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pic>
        <p:nvPicPr>
          <p:cNvPr id="322" name="Google Shape;322;p28" title="success_criteria_visual.png"/>
          <p:cNvPicPr preferRelativeResize="0"/>
          <p:nvPr/>
        </p:nvPicPr>
        <p:blipFill>
          <a:blip r:embed="rId3">
            <a:alphaModFix/>
          </a:blip>
          <a:stretch>
            <a:fillRect/>
          </a:stretch>
        </p:blipFill>
        <p:spPr>
          <a:xfrm>
            <a:off x="1297500" y="1105375"/>
            <a:ext cx="6858000" cy="36726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Will Be Submitted</a:t>
            </a:r>
            <a:endParaRPr/>
          </a:p>
        </p:txBody>
      </p:sp>
      <p:sp>
        <p:nvSpPr>
          <p:cNvPr id="328" name="Google Shape;328;p29"/>
          <p:cNvSpPr/>
          <p:nvPr/>
        </p:nvSpPr>
        <p:spPr>
          <a:xfrm>
            <a:off x="1469350" y="1075800"/>
            <a:ext cx="6614400" cy="3735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pic>
        <p:nvPicPr>
          <p:cNvPr id="329" name="Google Shape;329;p29" title="deliverables_visual (1).png"/>
          <p:cNvPicPr preferRelativeResize="0"/>
          <p:nvPr/>
        </p:nvPicPr>
        <p:blipFill>
          <a:blip r:embed="rId3">
            <a:alphaModFix/>
          </a:blip>
          <a:stretch>
            <a:fillRect/>
          </a:stretch>
        </p:blipFill>
        <p:spPr>
          <a:xfrm>
            <a:off x="1813025" y="1075800"/>
            <a:ext cx="5774125" cy="3584875"/>
          </a:xfrm>
          <a:prstGeom prst="rect">
            <a:avLst/>
          </a:prstGeom>
          <a:solidFill>
            <a:schemeClr val="lt1"/>
          </a:solid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Project Timeline</a:t>
            </a:r>
            <a:endParaRPr/>
          </a:p>
        </p:txBody>
      </p:sp>
      <p:sp>
        <p:nvSpPr>
          <p:cNvPr id="335" name="Google Shape;335;p30"/>
          <p:cNvSpPr/>
          <p:nvPr/>
        </p:nvSpPr>
        <p:spPr>
          <a:xfrm>
            <a:off x="1469350" y="1075800"/>
            <a:ext cx="6614400" cy="3735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pic>
        <p:nvPicPr>
          <p:cNvPr id="336" name="Google Shape;336;p30" title="timeline_visual (3).png"/>
          <p:cNvPicPr preferRelativeResize="0"/>
          <p:nvPr/>
        </p:nvPicPr>
        <p:blipFill>
          <a:blip r:embed="rId3">
            <a:alphaModFix/>
          </a:blip>
          <a:stretch>
            <a:fillRect/>
          </a:stretch>
        </p:blipFill>
        <p:spPr>
          <a:xfrm>
            <a:off x="1469350" y="1083275"/>
            <a:ext cx="6571075" cy="3666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1"/>
          <p:cNvSpPr txBox="1">
            <a:spLocks noGrp="1"/>
          </p:cNvSpPr>
          <p:nvPr>
            <p:ph type="title"/>
          </p:nvPr>
        </p:nvSpPr>
        <p:spPr>
          <a:xfrm>
            <a:off x="3241650" y="1948325"/>
            <a:ext cx="2660700" cy="69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b="1"/>
              <a:t>Thank you!</a:t>
            </a:r>
            <a:endParaRPr b="1"/>
          </a:p>
        </p:txBody>
      </p:sp>
      <p:sp>
        <p:nvSpPr>
          <p:cNvPr id="342" name="Google Shape;342;p31"/>
          <p:cNvSpPr txBox="1">
            <a:spLocks noGrp="1"/>
          </p:cNvSpPr>
          <p:nvPr>
            <p:ph type="body" idx="1"/>
          </p:nvPr>
        </p:nvSpPr>
        <p:spPr>
          <a:xfrm>
            <a:off x="3825000" y="2804200"/>
            <a:ext cx="1494000" cy="48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sz="1800">
                <a:latin typeface="Arial"/>
                <a:ea typeface="Arial"/>
                <a:cs typeface="Arial"/>
                <a:sym typeface="Arial"/>
              </a:rPr>
              <a:t>Questions?</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References</a:t>
            </a:r>
            <a:endParaRPr/>
          </a:p>
        </p:txBody>
      </p:sp>
      <p:sp>
        <p:nvSpPr>
          <p:cNvPr id="348" name="Google Shape;348;p3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a:t>Takyar, Akash. </a:t>
            </a:r>
            <a:r>
              <a:rPr lang="en-GB" i="1"/>
              <a:t>Generative-Adversarial-Networks. LeewayHertz</a:t>
            </a:r>
            <a:r>
              <a:rPr lang="en-GB"/>
              <a:t>, https://d3lkc3n5th01x7.cloudfront.net/wp-content/uploads/2023/03/28045210/Generative-Adversarial-Networks-5.png.</a:t>
            </a:r>
            <a:endParaRPr/>
          </a:p>
          <a:p>
            <a:pPr marL="0" lvl="0" indent="0" algn="l" rtl="0">
              <a:spcBef>
                <a:spcPts val="16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Project Objective</a:t>
            </a:r>
            <a:endParaRPr/>
          </a:p>
        </p:txBody>
      </p:sp>
      <p:sp>
        <p:nvSpPr>
          <p:cNvPr id="239" name="Google Shape;239;p19"/>
          <p:cNvSpPr txBox="1">
            <a:spLocks noGrp="1"/>
          </p:cNvSpPr>
          <p:nvPr>
            <p:ph type="body" idx="1"/>
          </p:nvPr>
        </p:nvSpPr>
        <p:spPr>
          <a:xfrm>
            <a:off x="1075300" y="1567550"/>
            <a:ext cx="74976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latin typeface="Arial"/>
              <a:ea typeface="Arial"/>
              <a:cs typeface="Arial"/>
              <a:sym typeface="Arial"/>
            </a:endParaRPr>
          </a:p>
          <a:p>
            <a:pPr marL="0" lvl="0" indent="0" algn="l" rtl="0">
              <a:spcBef>
                <a:spcPts val="1600"/>
              </a:spcBef>
              <a:spcAft>
                <a:spcPts val="1600"/>
              </a:spcAft>
              <a:buNone/>
            </a:pPr>
            <a:endParaRPr/>
          </a:p>
        </p:txBody>
      </p:sp>
      <p:sp>
        <p:nvSpPr>
          <p:cNvPr id="240" name="Google Shape;240;p19"/>
          <p:cNvSpPr/>
          <p:nvPr/>
        </p:nvSpPr>
        <p:spPr>
          <a:xfrm>
            <a:off x="1119475" y="1645750"/>
            <a:ext cx="1970100" cy="953100"/>
          </a:xfrm>
          <a:prstGeom prst="roundRect">
            <a:avLst>
              <a:gd name="adj" fmla="val 16667"/>
            </a:avLst>
          </a:prstGeom>
          <a:solidFill>
            <a:schemeClr val="dk2"/>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latin typeface="Lato"/>
                <a:ea typeface="Lato"/>
                <a:cs typeface="Lato"/>
                <a:sym typeface="Lato"/>
              </a:rPr>
              <a:t>Real Attack Data</a:t>
            </a:r>
            <a:endParaRPr b="1">
              <a:latin typeface="Lato"/>
              <a:ea typeface="Lato"/>
              <a:cs typeface="Lato"/>
              <a:sym typeface="Lato"/>
            </a:endParaRPr>
          </a:p>
          <a:p>
            <a:pPr marL="0" lvl="0" indent="0" algn="ctr" rtl="0">
              <a:spcBef>
                <a:spcPts val="0"/>
              </a:spcBef>
              <a:spcAft>
                <a:spcPts val="0"/>
              </a:spcAft>
              <a:buNone/>
            </a:pPr>
            <a:endParaRPr b="1">
              <a:latin typeface="Lato"/>
              <a:ea typeface="Lato"/>
              <a:cs typeface="Lato"/>
              <a:sym typeface="Lato"/>
            </a:endParaRPr>
          </a:p>
          <a:p>
            <a:pPr marL="0" lvl="0" indent="0" algn="ctr" rtl="0">
              <a:lnSpc>
                <a:spcPct val="136363"/>
              </a:lnSpc>
              <a:spcBef>
                <a:spcPts val="300"/>
              </a:spcBef>
              <a:spcAft>
                <a:spcPts val="300"/>
              </a:spcAft>
              <a:buNone/>
            </a:pPr>
            <a:r>
              <a:rPr lang="en-GB" sz="1050">
                <a:solidFill>
                  <a:srgbClr val="64748B"/>
                </a:solidFill>
              </a:rPr>
              <a:t>NSL-KDD Dataset</a:t>
            </a:r>
            <a:endParaRPr b="1">
              <a:latin typeface="Lato"/>
              <a:ea typeface="Lato"/>
              <a:cs typeface="Lato"/>
              <a:sym typeface="Lato"/>
            </a:endParaRPr>
          </a:p>
        </p:txBody>
      </p:sp>
      <p:sp>
        <p:nvSpPr>
          <p:cNvPr id="241" name="Google Shape;241;p19"/>
          <p:cNvSpPr/>
          <p:nvPr/>
        </p:nvSpPr>
        <p:spPr>
          <a:xfrm>
            <a:off x="3971200" y="1645750"/>
            <a:ext cx="1925700" cy="953100"/>
          </a:xfrm>
          <a:prstGeom prst="roundRect">
            <a:avLst>
              <a:gd name="adj" fmla="val 16667"/>
            </a:avLst>
          </a:prstGeom>
          <a:solidFill>
            <a:schemeClr val="lt2"/>
          </a:solidFill>
          <a:ln w="28575" cap="flat" cmpd="sng">
            <a:solidFill>
              <a:srgbClr val="E7E7E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1"/>
                </a:solidFill>
                <a:latin typeface="Lato"/>
                <a:ea typeface="Lato"/>
                <a:cs typeface="Lato"/>
                <a:sym typeface="Lato"/>
              </a:rPr>
              <a:t>Conditional Model</a:t>
            </a:r>
            <a:endParaRPr b="1">
              <a:solidFill>
                <a:schemeClr val="lt1"/>
              </a:solidFill>
              <a:latin typeface="Lato"/>
              <a:ea typeface="Lato"/>
              <a:cs typeface="Lato"/>
              <a:sym typeface="Lato"/>
            </a:endParaRPr>
          </a:p>
          <a:p>
            <a:pPr marL="0" lvl="0" indent="0" algn="ctr" rtl="0">
              <a:spcBef>
                <a:spcPts val="0"/>
              </a:spcBef>
              <a:spcAft>
                <a:spcPts val="0"/>
              </a:spcAft>
              <a:buNone/>
            </a:pPr>
            <a:endParaRPr b="1">
              <a:latin typeface="Lato"/>
              <a:ea typeface="Lato"/>
              <a:cs typeface="Lato"/>
              <a:sym typeface="Lato"/>
            </a:endParaRPr>
          </a:p>
          <a:p>
            <a:pPr marL="0" lvl="0" indent="0" algn="ctr" rtl="0">
              <a:lnSpc>
                <a:spcPct val="136363"/>
              </a:lnSpc>
              <a:spcBef>
                <a:spcPts val="300"/>
              </a:spcBef>
              <a:spcAft>
                <a:spcPts val="300"/>
              </a:spcAft>
              <a:buNone/>
            </a:pPr>
            <a:r>
              <a:rPr lang="en-GB" sz="1050">
                <a:solidFill>
                  <a:srgbClr val="FFFFFF"/>
                </a:solidFill>
              </a:rPr>
              <a:t>C-VAE / C-GAN</a:t>
            </a:r>
            <a:endParaRPr b="1">
              <a:latin typeface="Lato"/>
              <a:ea typeface="Lato"/>
              <a:cs typeface="Lato"/>
              <a:sym typeface="Lato"/>
            </a:endParaRPr>
          </a:p>
        </p:txBody>
      </p:sp>
      <p:sp>
        <p:nvSpPr>
          <p:cNvPr id="242" name="Google Shape;242;p19"/>
          <p:cNvSpPr/>
          <p:nvPr/>
        </p:nvSpPr>
        <p:spPr>
          <a:xfrm>
            <a:off x="6635325" y="1645750"/>
            <a:ext cx="1874400" cy="953100"/>
          </a:xfrm>
          <a:prstGeom prst="roundRect">
            <a:avLst>
              <a:gd name="adj" fmla="val 16667"/>
            </a:avLst>
          </a:prstGeom>
          <a:solidFill>
            <a:schemeClr val="dk2"/>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b="1">
                <a:latin typeface="Lato"/>
                <a:ea typeface="Lato"/>
                <a:cs typeface="Lato"/>
                <a:sym typeface="Lato"/>
              </a:rPr>
              <a:t>Synthetic Data</a:t>
            </a:r>
            <a:endParaRPr b="1">
              <a:latin typeface="Lato"/>
              <a:ea typeface="Lato"/>
              <a:cs typeface="Lato"/>
              <a:sym typeface="Lato"/>
            </a:endParaRPr>
          </a:p>
          <a:p>
            <a:pPr marL="0" lvl="0" indent="0" algn="ctr" rtl="0">
              <a:spcBef>
                <a:spcPts val="0"/>
              </a:spcBef>
              <a:spcAft>
                <a:spcPts val="0"/>
              </a:spcAft>
              <a:buNone/>
            </a:pPr>
            <a:endParaRPr>
              <a:latin typeface="Lato"/>
              <a:ea typeface="Lato"/>
              <a:cs typeface="Lato"/>
              <a:sym typeface="Lato"/>
            </a:endParaRPr>
          </a:p>
          <a:p>
            <a:pPr marL="0" lvl="0" indent="0" algn="ctr" rtl="0">
              <a:lnSpc>
                <a:spcPct val="136363"/>
              </a:lnSpc>
              <a:spcBef>
                <a:spcPts val="300"/>
              </a:spcBef>
              <a:spcAft>
                <a:spcPts val="300"/>
              </a:spcAft>
              <a:buNone/>
            </a:pPr>
            <a:r>
              <a:rPr lang="en-GB" sz="1050">
                <a:solidFill>
                  <a:srgbClr val="64748B"/>
                </a:solidFill>
              </a:rPr>
              <a:t>Generated Data</a:t>
            </a:r>
            <a:endParaRPr>
              <a:latin typeface="Lato"/>
              <a:ea typeface="Lato"/>
              <a:cs typeface="Lato"/>
              <a:sym typeface="Lato"/>
            </a:endParaRPr>
          </a:p>
        </p:txBody>
      </p:sp>
      <p:cxnSp>
        <p:nvCxnSpPr>
          <p:cNvPr id="243" name="Google Shape;243;p19"/>
          <p:cNvCxnSpPr>
            <a:stCxn id="240" idx="3"/>
            <a:endCxn id="241" idx="1"/>
          </p:cNvCxnSpPr>
          <p:nvPr/>
        </p:nvCxnSpPr>
        <p:spPr>
          <a:xfrm>
            <a:off x="3089575" y="2122300"/>
            <a:ext cx="881700" cy="0"/>
          </a:xfrm>
          <a:prstGeom prst="straightConnector1">
            <a:avLst/>
          </a:prstGeom>
          <a:noFill/>
          <a:ln w="19050" cap="flat" cmpd="sng">
            <a:solidFill>
              <a:schemeClr val="dk2"/>
            </a:solidFill>
            <a:prstDash val="solid"/>
            <a:round/>
            <a:headEnd type="none" w="med" len="med"/>
            <a:tailEnd type="diamond" w="med" len="med"/>
          </a:ln>
        </p:spPr>
      </p:cxnSp>
      <p:cxnSp>
        <p:nvCxnSpPr>
          <p:cNvPr id="244" name="Google Shape;244;p19"/>
          <p:cNvCxnSpPr>
            <a:stCxn id="241" idx="3"/>
            <a:endCxn id="242" idx="1"/>
          </p:cNvCxnSpPr>
          <p:nvPr/>
        </p:nvCxnSpPr>
        <p:spPr>
          <a:xfrm>
            <a:off x="5896900" y="2122300"/>
            <a:ext cx="738300" cy="0"/>
          </a:xfrm>
          <a:prstGeom prst="straightConnector1">
            <a:avLst/>
          </a:prstGeom>
          <a:noFill/>
          <a:ln w="19050" cap="flat" cmpd="sng">
            <a:solidFill>
              <a:schemeClr val="dk2"/>
            </a:solidFill>
            <a:prstDash val="solid"/>
            <a:round/>
            <a:headEnd type="none" w="med" len="med"/>
            <a:tailEnd type="diamond" w="med" len="med"/>
          </a:ln>
        </p:spPr>
      </p:cxnSp>
      <p:sp>
        <p:nvSpPr>
          <p:cNvPr id="245" name="Google Shape;245;p19"/>
          <p:cNvSpPr/>
          <p:nvPr/>
        </p:nvSpPr>
        <p:spPr>
          <a:xfrm>
            <a:off x="3291400" y="3658975"/>
            <a:ext cx="1565100" cy="6123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350">
                <a:solidFill>
                  <a:srgbClr val="FFFFFF"/>
                </a:solidFill>
              </a:rPr>
              <a:t>Probe</a:t>
            </a:r>
            <a:endParaRPr>
              <a:latin typeface="Lato"/>
              <a:ea typeface="Lato"/>
              <a:cs typeface="Lato"/>
              <a:sym typeface="Lato"/>
            </a:endParaRPr>
          </a:p>
        </p:txBody>
      </p:sp>
      <p:sp>
        <p:nvSpPr>
          <p:cNvPr id="246" name="Google Shape;246;p19"/>
          <p:cNvSpPr/>
          <p:nvPr/>
        </p:nvSpPr>
        <p:spPr>
          <a:xfrm>
            <a:off x="5070100" y="3658975"/>
            <a:ext cx="1565100" cy="6123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350">
                <a:solidFill>
                  <a:srgbClr val="FFFFFF"/>
                </a:solidFill>
              </a:rPr>
              <a:t>R2L</a:t>
            </a:r>
            <a:endParaRPr>
              <a:latin typeface="Lato"/>
              <a:ea typeface="Lato"/>
              <a:cs typeface="Lato"/>
              <a:sym typeface="Lato"/>
            </a:endParaRPr>
          </a:p>
        </p:txBody>
      </p:sp>
      <p:sp>
        <p:nvSpPr>
          <p:cNvPr id="247" name="Google Shape;247;p19"/>
          <p:cNvSpPr/>
          <p:nvPr/>
        </p:nvSpPr>
        <p:spPr>
          <a:xfrm>
            <a:off x="1447650" y="3658975"/>
            <a:ext cx="1565100" cy="6123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latin typeface="Lato"/>
                <a:ea typeface="Lato"/>
                <a:cs typeface="Lato"/>
                <a:sym typeface="Lato"/>
              </a:rPr>
              <a:t>DoS</a:t>
            </a:r>
            <a:endParaRPr>
              <a:solidFill>
                <a:schemeClr val="lt1"/>
              </a:solidFill>
              <a:latin typeface="Lato"/>
              <a:ea typeface="Lato"/>
              <a:cs typeface="Lato"/>
              <a:sym typeface="Lato"/>
            </a:endParaRPr>
          </a:p>
        </p:txBody>
      </p:sp>
      <p:sp>
        <p:nvSpPr>
          <p:cNvPr id="248" name="Google Shape;248;p19"/>
          <p:cNvSpPr/>
          <p:nvPr/>
        </p:nvSpPr>
        <p:spPr>
          <a:xfrm>
            <a:off x="6899275" y="3658975"/>
            <a:ext cx="1565100" cy="6123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350">
                <a:solidFill>
                  <a:srgbClr val="FFFFFF"/>
                </a:solidFill>
              </a:rPr>
              <a:t>U2R</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0"/>
          <p:cNvSpPr txBox="1">
            <a:spLocks noGrp="1"/>
          </p:cNvSpPr>
          <p:nvPr>
            <p:ph type="title"/>
          </p:nvPr>
        </p:nvSpPr>
        <p:spPr>
          <a:xfrm>
            <a:off x="507450" y="331400"/>
            <a:ext cx="8129100" cy="796200"/>
          </a:xfrm>
          <a:prstGeom prst="rect">
            <a:avLst/>
          </a:prstGeom>
        </p:spPr>
        <p:txBody>
          <a:bodyPr spcFirstLastPara="1" wrap="square" lIns="0" tIns="0" rIns="0" bIns="0" anchor="ctr" anchorCtr="0">
            <a:normAutofit/>
          </a:bodyPr>
          <a:lstStyle/>
          <a:p>
            <a:pPr marL="0" lvl="0" indent="0" algn="l" rtl="0">
              <a:spcBef>
                <a:spcPts val="0"/>
              </a:spcBef>
              <a:spcAft>
                <a:spcPts val="0"/>
              </a:spcAft>
              <a:buNone/>
            </a:pPr>
            <a:r>
              <a:rPr lang="en-GB"/>
              <a:t>The Problem: Limited Security Data</a:t>
            </a:r>
            <a:endParaRPr/>
          </a:p>
        </p:txBody>
      </p:sp>
      <p:sp>
        <p:nvSpPr>
          <p:cNvPr id="253" name="Google Shape;253;p20"/>
          <p:cNvSpPr txBox="1">
            <a:spLocks noGrp="1"/>
          </p:cNvSpPr>
          <p:nvPr>
            <p:ph type="body" idx="1"/>
          </p:nvPr>
        </p:nvSpPr>
        <p:spPr>
          <a:xfrm>
            <a:off x="191831" y="1308876"/>
            <a:ext cx="4782300" cy="30906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endParaRPr/>
          </a:p>
          <a:p>
            <a:pPr marL="457200" lvl="0" indent="-311150" algn="l" rtl="0">
              <a:spcBef>
                <a:spcPts val="1600"/>
              </a:spcBef>
              <a:spcAft>
                <a:spcPts val="0"/>
              </a:spcAft>
              <a:buSzPts val="1300"/>
              <a:buChar char="●"/>
            </a:pPr>
            <a:r>
              <a:rPr lang="en-GB"/>
              <a:t>Real attack data exhibits severe class imbalance</a:t>
            </a:r>
            <a:endParaRPr/>
          </a:p>
          <a:p>
            <a:pPr marL="457200" lvl="0" indent="-311150" algn="l" rtl="0">
              <a:spcBef>
                <a:spcPts val="1600"/>
              </a:spcBef>
              <a:spcAft>
                <a:spcPts val="0"/>
              </a:spcAft>
              <a:buSzPts val="1300"/>
              <a:buChar char="●"/>
            </a:pPr>
            <a:r>
              <a:rPr lang="en-GB"/>
              <a:t>Rare attack types have very few actual samples</a:t>
            </a:r>
            <a:endParaRPr/>
          </a:p>
          <a:p>
            <a:pPr marL="457200" lvl="0" indent="-311150" algn="l" rtl="0">
              <a:spcBef>
                <a:spcPts val="1600"/>
              </a:spcBef>
              <a:spcAft>
                <a:spcPts val="0"/>
              </a:spcAft>
              <a:buSzPts val="1300"/>
              <a:buChar char="●"/>
            </a:pPr>
            <a:r>
              <a:rPr lang="en-GB"/>
              <a:t>Datasets become outdated quickly</a:t>
            </a:r>
            <a:endParaRPr/>
          </a:p>
          <a:p>
            <a:pPr marL="457200" lvl="0" indent="-311150" algn="l" rtl="0">
              <a:spcBef>
                <a:spcPts val="1600"/>
              </a:spcBef>
              <a:spcAft>
                <a:spcPts val="0"/>
              </a:spcAft>
              <a:buSzPts val="1300"/>
              <a:buChar char="●"/>
            </a:pPr>
            <a:r>
              <a:rPr lang="en-GB"/>
              <a:t>Synthetic data can safely augment small attack classes</a:t>
            </a:r>
            <a:endParaRPr/>
          </a:p>
          <a:p>
            <a:pPr marL="457200" lvl="0" indent="-311150" algn="l" rtl="0">
              <a:spcBef>
                <a:spcPts val="1600"/>
              </a:spcBef>
              <a:spcAft>
                <a:spcPts val="1600"/>
              </a:spcAft>
              <a:buSzPts val="1300"/>
              <a:buChar char="●"/>
            </a:pPr>
            <a:r>
              <a:rPr lang="en-GB"/>
              <a:t>Generative models create diverse and privacy-safe data</a:t>
            </a:r>
            <a:endParaRPr/>
          </a:p>
        </p:txBody>
      </p:sp>
      <p:pic>
        <p:nvPicPr>
          <p:cNvPr id="254" name="Google Shape;254;p20" title="Points scored"/>
          <p:cNvPicPr preferRelativeResize="0"/>
          <p:nvPr/>
        </p:nvPicPr>
        <p:blipFill>
          <a:blip r:embed="rId3">
            <a:alphaModFix/>
          </a:blip>
          <a:stretch>
            <a:fillRect/>
          </a:stretch>
        </p:blipFill>
        <p:spPr>
          <a:xfrm>
            <a:off x="5164750" y="1474375"/>
            <a:ext cx="3654201" cy="2348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Hypothesis</a:t>
            </a:r>
            <a:endParaRPr/>
          </a:p>
        </p:txBody>
      </p:sp>
      <p:sp>
        <p:nvSpPr>
          <p:cNvPr id="260" name="Google Shape;260;p21"/>
          <p:cNvSpPr txBox="1">
            <a:spLocks noGrp="1"/>
          </p:cNvSpPr>
          <p:nvPr>
            <p:ph type="body" idx="1"/>
          </p:nvPr>
        </p:nvSpPr>
        <p:spPr>
          <a:xfrm>
            <a:off x="1009225" y="1681350"/>
            <a:ext cx="3836400" cy="29112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Char char="●"/>
            </a:pPr>
            <a:r>
              <a:rPr lang="en-GB"/>
              <a:t>Conditional generative models (C-VAE and C-GAN) can generate distinguishable, realistic network attack patterns that match specified attack types</a:t>
            </a:r>
            <a:endParaRPr/>
          </a:p>
          <a:p>
            <a:pPr marL="0" lvl="0" indent="0" algn="l" rtl="0">
              <a:lnSpc>
                <a:spcPct val="150000"/>
              </a:lnSpc>
              <a:spcBef>
                <a:spcPts val="1600"/>
              </a:spcBef>
              <a:spcAft>
                <a:spcPts val="0"/>
              </a:spcAft>
              <a:buNone/>
            </a:pPr>
            <a:endParaRPr sz="100"/>
          </a:p>
          <a:p>
            <a:pPr marL="457200" lvl="0" indent="-311150" algn="l" rtl="0">
              <a:lnSpc>
                <a:spcPct val="150000"/>
              </a:lnSpc>
              <a:spcBef>
                <a:spcPts val="1600"/>
              </a:spcBef>
              <a:spcAft>
                <a:spcPts val="0"/>
              </a:spcAft>
              <a:buSzPts val="1300"/>
              <a:buChar char="●"/>
            </a:pPr>
            <a:r>
              <a:rPr lang="en-GB"/>
              <a:t>C-GAN will produce more realistic samples than C-VAE due to adversarial training</a:t>
            </a:r>
            <a:endParaRPr/>
          </a:p>
        </p:txBody>
      </p:sp>
      <p:pic>
        <p:nvPicPr>
          <p:cNvPr id="261" name="Google Shape;261;p21" title="Section3-AdvTrainExample.png"/>
          <p:cNvPicPr preferRelativeResize="0"/>
          <p:nvPr/>
        </p:nvPicPr>
        <p:blipFill>
          <a:blip r:embed="rId3">
            <a:alphaModFix/>
          </a:blip>
          <a:stretch>
            <a:fillRect/>
          </a:stretch>
        </p:blipFill>
        <p:spPr>
          <a:xfrm>
            <a:off x="4845625" y="1567550"/>
            <a:ext cx="4150250" cy="2381250"/>
          </a:xfrm>
          <a:prstGeom prst="rect">
            <a:avLst/>
          </a:prstGeom>
          <a:noFill/>
          <a:ln>
            <a:noFill/>
          </a:ln>
        </p:spPr>
      </p:pic>
      <p:sp>
        <p:nvSpPr>
          <p:cNvPr id="262" name="Google Shape;262;p21"/>
          <p:cNvSpPr txBox="1"/>
          <p:nvPr/>
        </p:nvSpPr>
        <p:spPr>
          <a:xfrm>
            <a:off x="8062875" y="3948800"/>
            <a:ext cx="933000" cy="24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600">
                <a:solidFill>
                  <a:schemeClr val="lt1"/>
                </a:solidFill>
                <a:latin typeface="Lato"/>
                <a:ea typeface="Lato"/>
                <a:cs typeface="Lato"/>
                <a:sym typeface="Lato"/>
              </a:rPr>
              <a:t>(Takyar, LeewayHertz)</a:t>
            </a:r>
            <a:endParaRPr sz="60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22"/>
          <p:cNvSpPr txBox="1">
            <a:spLocks noGrp="1"/>
          </p:cNvSpPr>
          <p:nvPr>
            <p:ph type="title" idx="2"/>
          </p:nvPr>
        </p:nvSpPr>
        <p:spPr>
          <a:xfrm>
            <a:off x="872025" y="258100"/>
            <a:ext cx="41334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500"/>
              <a:t>Specific Expectations</a:t>
            </a:r>
            <a:endParaRPr sz="2500"/>
          </a:p>
        </p:txBody>
      </p:sp>
      <p:sp>
        <p:nvSpPr>
          <p:cNvPr id="268" name="Google Shape;268;p22"/>
          <p:cNvSpPr/>
          <p:nvPr/>
        </p:nvSpPr>
        <p:spPr>
          <a:xfrm>
            <a:off x="324275" y="1532150"/>
            <a:ext cx="3873000" cy="1126500"/>
          </a:xfrm>
          <a:prstGeom prst="roundRect">
            <a:avLst>
              <a:gd name="adj" fmla="val 16667"/>
            </a:avLst>
          </a:prstGeom>
          <a:solidFill>
            <a:schemeClr val="dk2"/>
          </a:solidFill>
          <a:ln w="19125" cap="flat" cmpd="sng">
            <a:solidFill>
              <a:schemeClr val="lt2"/>
            </a:solidFill>
            <a:prstDash val="solid"/>
            <a:round/>
            <a:headEnd type="none" w="sm" len="sm"/>
            <a:tailEnd type="none" w="sm" len="sm"/>
          </a:ln>
        </p:spPr>
        <p:txBody>
          <a:bodyPr spcFirstLastPara="1" wrap="square" lIns="91825" tIns="91825" rIns="91825" bIns="91825" anchor="ctr" anchorCtr="0">
            <a:noAutofit/>
          </a:bodyPr>
          <a:lstStyle/>
          <a:p>
            <a:pPr marL="0" lvl="0" indent="0" algn="ctr" rtl="0">
              <a:spcBef>
                <a:spcPts val="0"/>
              </a:spcBef>
              <a:spcAft>
                <a:spcPts val="0"/>
              </a:spcAft>
              <a:buNone/>
            </a:pPr>
            <a:r>
              <a:rPr lang="en-GB" sz="1406" b="1">
                <a:latin typeface="Lato"/>
                <a:ea typeface="Lato"/>
                <a:cs typeface="Lato"/>
                <a:sym typeface="Lato"/>
              </a:rPr>
              <a:t>Random Noise (z)</a:t>
            </a:r>
            <a:endParaRPr sz="1406" b="1">
              <a:latin typeface="Lato"/>
              <a:ea typeface="Lato"/>
              <a:cs typeface="Lato"/>
              <a:sym typeface="Lato"/>
            </a:endParaRPr>
          </a:p>
          <a:p>
            <a:pPr marL="0" lvl="0" indent="0" algn="ctr" rtl="0">
              <a:spcBef>
                <a:spcPts val="0"/>
              </a:spcBef>
              <a:spcAft>
                <a:spcPts val="0"/>
              </a:spcAft>
              <a:buNone/>
            </a:pPr>
            <a:endParaRPr sz="1054">
              <a:solidFill>
                <a:srgbClr val="64748B"/>
              </a:solidFill>
            </a:endParaRPr>
          </a:p>
          <a:p>
            <a:pPr marL="0" lvl="0" indent="0" algn="ctr" rtl="0">
              <a:spcBef>
                <a:spcPts val="0"/>
              </a:spcBef>
              <a:spcAft>
                <a:spcPts val="0"/>
              </a:spcAft>
              <a:buNone/>
            </a:pPr>
            <a:r>
              <a:rPr lang="en-GB" sz="1054">
                <a:solidFill>
                  <a:srgbClr val="64748B"/>
                </a:solidFill>
              </a:rPr>
              <a:t>+ Condition Label</a:t>
            </a:r>
            <a:endParaRPr sz="1054">
              <a:solidFill>
                <a:srgbClr val="64748B"/>
              </a:solidFill>
            </a:endParaRPr>
          </a:p>
          <a:p>
            <a:pPr marL="0" lvl="0" indent="0" algn="ctr" rtl="0">
              <a:spcBef>
                <a:spcPts val="0"/>
              </a:spcBef>
              <a:spcAft>
                <a:spcPts val="0"/>
              </a:spcAft>
              <a:buNone/>
            </a:pPr>
            <a:endParaRPr sz="1054">
              <a:solidFill>
                <a:srgbClr val="64748B"/>
              </a:solidFill>
            </a:endParaRPr>
          </a:p>
          <a:p>
            <a:pPr marL="0" lvl="0" indent="0" algn="ctr" rtl="0">
              <a:spcBef>
                <a:spcPts val="0"/>
              </a:spcBef>
              <a:spcAft>
                <a:spcPts val="0"/>
              </a:spcAft>
              <a:buNone/>
            </a:pPr>
            <a:endParaRPr sz="1406" b="1">
              <a:latin typeface="Lato"/>
              <a:ea typeface="Lato"/>
              <a:cs typeface="Lato"/>
              <a:sym typeface="Lato"/>
            </a:endParaRPr>
          </a:p>
        </p:txBody>
      </p:sp>
      <p:sp>
        <p:nvSpPr>
          <p:cNvPr id="269" name="Google Shape;269;p22"/>
          <p:cNvSpPr/>
          <p:nvPr/>
        </p:nvSpPr>
        <p:spPr>
          <a:xfrm>
            <a:off x="1893201" y="2215220"/>
            <a:ext cx="735300" cy="323400"/>
          </a:xfrm>
          <a:prstGeom prst="roundRect">
            <a:avLst>
              <a:gd name="adj" fmla="val 16667"/>
            </a:avLst>
          </a:prstGeom>
          <a:solidFill>
            <a:schemeClr val="accent1"/>
          </a:solidFill>
          <a:ln w="9575" cap="flat" cmpd="sng">
            <a:solidFill>
              <a:schemeClr val="dk2"/>
            </a:solidFill>
            <a:prstDash val="solid"/>
            <a:round/>
            <a:headEnd type="none" w="sm" len="sm"/>
            <a:tailEnd type="none" w="sm" len="sm"/>
          </a:ln>
        </p:spPr>
        <p:txBody>
          <a:bodyPr spcFirstLastPara="1" wrap="square" lIns="91825" tIns="91825" rIns="91825" bIns="91825" anchor="ctr" anchorCtr="0">
            <a:noAutofit/>
          </a:bodyPr>
          <a:lstStyle/>
          <a:p>
            <a:pPr marL="0" lvl="0" indent="0" algn="ctr" rtl="0">
              <a:spcBef>
                <a:spcPts val="0"/>
              </a:spcBef>
              <a:spcAft>
                <a:spcPts val="0"/>
              </a:spcAft>
              <a:buNone/>
            </a:pPr>
            <a:r>
              <a:rPr lang="en-GB" sz="1406" b="1">
                <a:solidFill>
                  <a:schemeClr val="lt1"/>
                </a:solidFill>
                <a:latin typeface="Lato"/>
                <a:ea typeface="Lato"/>
                <a:cs typeface="Lato"/>
                <a:sym typeface="Lato"/>
              </a:rPr>
              <a:t>DoS</a:t>
            </a:r>
            <a:endParaRPr sz="1406" b="1">
              <a:solidFill>
                <a:schemeClr val="lt1"/>
              </a:solidFill>
              <a:latin typeface="Lato"/>
              <a:ea typeface="Lato"/>
              <a:cs typeface="Lato"/>
              <a:sym typeface="Lato"/>
            </a:endParaRPr>
          </a:p>
        </p:txBody>
      </p:sp>
      <p:sp>
        <p:nvSpPr>
          <p:cNvPr id="270" name="Google Shape;270;p22"/>
          <p:cNvSpPr/>
          <p:nvPr/>
        </p:nvSpPr>
        <p:spPr>
          <a:xfrm>
            <a:off x="356075" y="4072425"/>
            <a:ext cx="3809400" cy="840600"/>
          </a:xfrm>
          <a:prstGeom prst="roundRect">
            <a:avLst>
              <a:gd name="adj" fmla="val 16667"/>
            </a:avLst>
          </a:prstGeom>
          <a:solidFill>
            <a:schemeClr val="dk2"/>
          </a:solidFill>
          <a:ln w="19125" cap="flat" cmpd="sng">
            <a:solidFill>
              <a:schemeClr val="lt2"/>
            </a:solidFill>
            <a:prstDash val="solid"/>
            <a:round/>
            <a:headEnd type="none" w="sm" len="sm"/>
            <a:tailEnd type="none" w="sm" len="sm"/>
          </a:ln>
        </p:spPr>
        <p:txBody>
          <a:bodyPr spcFirstLastPara="1" wrap="square" lIns="91825" tIns="91825" rIns="91825" bIns="91825" anchor="ctr" anchorCtr="0">
            <a:noAutofit/>
          </a:bodyPr>
          <a:lstStyle/>
          <a:p>
            <a:pPr marL="0" lvl="0" indent="0" algn="ctr" rtl="0">
              <a:lnSpc>
                <a:spcPct val="190909"/>
              </a:lnSpc>
              <a:spcBef>
                <a:spcPts val="301"/>
              </a:spcBef>
              <a:spcAft>
                <a:spcPts val="0"/>
              </a:spcAft>
              <a:buNone/>
            </a:pPr>
            <a:endParaRPr sz="1355" b="1">
              <a:solidFill>
                <a:srgbClr val="1E293B"/>
              </a:solidFill>
            </a:endParaRPr>
          </a:p>
          <a:p>
            <a:pPr marL="0" lvl="0" indent="0" algn="ctr" rtl="0">
              <a:lnSpc>
                <a:spcPct val="190909"/>
              </a:lnSpc>
              <a:spcBef>
                <a:spcPts val="301"/>
              </a:spcBef>
              <a:spcAft>
                <a:spcPts val="0"/>
              </a:spcAft>
              <a:buNone/>
            </a:pPr>
            <a:r>
              <a:rPr lang="en-GB" sz="1355" b="1">
                <a:solidFill>
                  <a:srgbClr val="1E293B"/>
                </a:solidFill>
              </a:rPr>
              <a:t>Synthetic DoS Samples</a:t>
            </a:r>
            <a:endParaRPr sz="1406" b="1">
              <a:latin typeface="Lato"/>
              <a:ea typeface="Lato"/>
              <a:cs typeface="Lato"/>
              <a:sym typeface="Lato"/>
            </a:endParaRPr>
          </a:p>
          <a:p>
            <a:pPr marL="0" lvl="0" indent="0" algn="ctr" rtl="0">
              <a:lnSpc>
                <a:spcPct val="136363"/>
              </a:lnSpc>
              <a:spcBef>
                <a:spcPts val="301"/>
              </a:spcBef>
              <a:spcAft>
                <a:spcPts val="0"/>
              </a:spcAft>
              <a:buNone/>
            </a:pPr>
            <a:r>
              <a:rPr lang="en-GB" sz="1054">
                <a:solidFill>
                  <a:srgbClr val="64748B"/>
                </a:solidFill>
              </a:rPr>
              <a:t>Realistic attack features</a:t>
            </a:r>
            <a:endParaRPr sz="1054">
              <a:solidFill>
                <a:srgbClr val="64748B"/>
              </a:solidFill>
            </a:endParaRPr>
          </a:p>
          <a:p>
            <a:pPr marL="0" lvl="0" indent="0" algn="ctr" rtl="0">
              <a:lnSpc>
                <a:spcPct val="136363"/>
              </a:lnSpc>
              <a:spcBef>
                <a:spcPts val="301"/>
              </a:spcBef>
              <a:spcAft>
                <a:spcPts val="0"/>
              </a:spcAft>
              <a:buNone/>
            </a:pPr>
            <a:endParaRPr sz="1054">
              <a:solidFill>
                <a:srgbClr val="64748B"/>
              </a:solidFill>
            </a:endParaRPr>
          </a:p>
          <a:p>
            <a:pPr marL="0" lvl="0" indent="0" algn="ctr" rtl="0">
              <a:spcBef>
                <a:spcPts val="301"/>
              </a:spcBef>
              <a:spcAft>
                <a:spcPts val="0"/>
              </a:spcAft>
              <a:buNone/>
            </a:pPr>
            <a:endParaRPr sz="1406" b="1">
              <a:latin typeface="Lato"/>
              <a:ea typeface="Lato"/>
              <a:cs typeface="Lato"/>
              <a:sym typeface="Lato"/>
            </a:endParaRPr>
          </a:p>
        </p:txBody>
      </p:sp>
      <p:sp>
        <p:nvSpPr>
          <p:cNvPr id="271" name="Google Shape;271;p22"/>
          <p:cNvSpPr/>
          <p:nvPr/>
        </p:nvSpPr>
        <p:spPr>
          <a:xfrm>
            <a:off x="356071" y="3030803"/>
            <a:ext cx="3809400" cy="617400"/>
          </a:xfrm>
          <a:prstGeom prst="roundRect">
            <a:avLst>
              <a:gd name="adj" fmla="val 16667"/>
            </a:avLst>
          </a:prstGeom>
          <a:gradFill>
            <a:gsLst>
              <a:gs pos="0">
                <a:srgbClr val="BFBFBF"/>
              </a:gs>
              <a:gs pos="0">
                <a:schemeClr val="lt2"/>
              </a:gs>
              <a:gs pos="100000">
                <a:srgbClr val="737373"/>
              </a:gs>
            </a:gsLst>
            <a:lin ang="5400012" scaled="0"/>
          </a:gradFill>
          <a:ln w="19125" cap="flat" cmpd="sng">
            <a:solidFill>
              <a:schemeClr val="dk2"/>
            </a:solidFill>
            <a:prstDash val="solid"/>
            <a:round/>
            <a:headEnd type="none" w="sm" len="sm"/>
            <a:tailEnd type="none" w="sm" len="sm"/>
          </a:ln>
        </p:spPr>
        <p:txBody>
          <a:bodyPr spcFirstLastPara="1" wrap="square" lIns="91825" tIns="91825" rIns="91825" bIns="91825" anchor="ctr" anchorCtr="0">
            <a:noAutofit/>
          </a:bodyPr>
          <a:lstStyle/>
          <a:p>
            <a:pPr marL="0" lvl="0" indent="0" algn="ctr" rtl="0">
              <a:lnSpc>
                <a:spcPct val="190909"/>
              </a:lnSpc>
              <a:spcBef>
                <a:spcPts val="301"/>
              </a:spcBef>
              <a:spcAft>
                <a:spcPts val="0"/>
              </a:spcAft>
              <a:buNone/>
            </a:pPr>
            <a:endParaRPr sz="1355" b="1">
              <a:solidFill>
                <a:srgbClr val="1E293B"/>
              </a:solidFill>
            </a:endParaRPr>
          </a:p>
          <a:p>
            <a:pPr marL="0" lvl="0" indent="0" algn="ctr" rtl="0">
              <a:lnSpc>
                <a:spcPct val="190909"/>
              </a:lnSpc>
              <a:spcBef>
                <a:spcPts val="301"/>
              </a:spcBef>
              <a:spcAft>
                <a:spcPts val="0"/>
              </a:spcAft>
              <a:buNone/>
            </a:pPr>
            <a:r>
              <a:rPr lang="en-GB" sz="1355" b="1">
                <a:solidFill>
                  <a:schemeClr val="lt1"/>
                </a:solidFill>
              </a:rPr>
              <a:t>Generator Network</a:t>
            </a:r>
            <a:endParaRPr sz="1054">
              <a:solidFill>
                <a:schemeClr val="lt1"/>
              </a:solidFill>
            </a:endParaRPr>
          </a:p>
          <a:p>
            <a:pPr marL="0" lvl="0" indent="0" algn="ctr" rtl="0">
              <a:spcBef>
                <a:spcPts val="301"/>
              </a:spcBef>
              <a:spcAft>
                <a:spcPts val="0"/>
              </a:spcAft>
              <a:buNone/>
            </a:pPr>
            <a:endParaRPr sz="1406" b="1">
              <a:latin typeface="Lato"/>
              <a:ea typeface="Lato"/>
              <a:cs typeface="Lato"/>
              <a:sym typeface="Lato"/>
            </a:endParaRPr>
          </a:p>
        </p:txBody>
      </p:sp>
      <p:cxnSp>
        <p:nvCxnSpPr>
          <p:cNvPr id="272" name="Google Shape;272;p22"/>
          <p:cNvCxnSpPr>
            <a:stCxn id="268" idx="2"/>
            <a:endCxn id="271" idx="0"/>
          </p:cNvCxnSpPr>
          <p:nvPr/>
        </p:nvCxnSpPr>
        <p:spPr>
          <a:xfrm>
            <a:off x="2260775" y="2658650"/>
            <a:ext cx="0" cy="372300"/>
          </a:xfrm>
          <a:prstGeom prst="straightConnector1">
            <a:avLst/>
          </a:prstGeom>
          <a:noFill/>
          <a:ln w="19125" cap="flat" cmpd="sng">
            <a:solidFill>
              <a:schemeClr val="lt1"/>
            </a:solidFill>
            <a:prstDash val="solid"/>
            <a:round/>
            <a:headEnd type="none" w="med" len="med"/>
            <a:tailEnd type="triangle" w="med" len="med"/>
          </a:ln>
        </p:spPr>
      </p:cxnSp>
      <p:cxnSp>
        <p:nvCxnSpPr>
          <p:cNvPr id="273" name="Google Shape;273;p22"/>
          <p:cNvCxnSpPr>
            <a:stCxn id="271" idx="2"/>
            <a:endCxn id="270" idx="0"/>
          </p:cNvCxnSpPr>
          <p:nvPr/>
        </p:nvCxnSpPr>
        <p:spPr>
          <a:xfrm>
            <a:off x="2260771" y="3648203"/>
            <a:ext cx="0" cy="424200"/>
          </a:xfrm>
          <a:prstGeom prst="straightConnector1">
            <a:avLst/>
          </a:prstGeom>
          <a:noFill/>
          <a:ln w="19125" cap="flat" cmpd="sng">
            <a:solidFill>
              <a:schemeClr val="lt1"/>
            </a:solidFill>
            <a:prstDash val="solid"/>
            <a:round/>
            <a:headEnd type="none" w="med" len="med"/>
            <a:tailEnd type="triangle" w="med" len="med"/>
          </a:ln>
        </p:spPr>
      </p:cxnSp>
      <p:pic>
        <p:nvPicPr>
          <p:cNvPr id="274" name="Google Shape;274;p22" title="tsne_plot.png"/>
          <p:cNvPicPr preferRelativeResize="0"/>
          <p:nvPr/>
        </p:nvPicPr>
        <p:blipFill>
          <a:blip r:embed="rId3">
            <a:alphaModFix/>
          </a:blip>
          <a:stretch>
            <a:fillRect/>
          </a:stretch>
        </p:blipFill>
        <p:spPr>
          <a:xfrm>
            <a:off x="4723075" y="758000"/>
            <a:ext cx="4297825" cy="3943352"/>
          </a:xfrm>
          <a:prstGeom prst="rect">
            <a:avLst/>
          </a:prstGeom>
          <a:noFill/>
          <a:ln>
            <a:noFill/>
          </a:ln>
        </p:spPr>
      </p:pic>
      <p:sp>
        <p:nvSpPr>
          <p:cNvPr id="275" name="Google Shape;275;p22"/>
          <p:cNvSpPr txBox="1"/>
          <p:nvPr/>
        </p:nvSpPr>
        <p:spPr>
          <a:xfrm>
            <a:off x="4697825" y="4072425"/>
            <a:ext cx="4260000" cy="354000"/>
          </a:xfrm>
          <a:prstGeom prst="rect">
            <a:avLst/>
          </a:prstGeom>
          <a:noFill/>
          <a:ln>
            <a:noFill/>
          </a:ln>
        </p:spPr>
        <p:txBody>
          <a:bodyPr spcFirstLastPara="1" wrap="square" lIns="91425" tIns="91425" rIns="91425" bIns="91425" anchor="t" anchorCtr="0">
            <a:spAutoFit/>
          </a:bodyPr>
          <a:lstStyle/>
          <a:p>
            <a:pPr marL="0" lvl="0" indent="0" algn="l" rtl="0">
              <a:lnSpc>
                <a:spcPct val="163636"/>
              </a:lnSpc>
              <a:spcBef>
                <a:spcPts val="300"/>
              </a:spcBef>
              <a:spcAft>
                <a:spcPts val="300"/>
              </a:spcAft>
              <a:buNone/>
            </a:pPr>
            <a:endParaRPr sz="1100">
              <a:solidFill>
                <a:srgbClr val="475569"/>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Reasons for Experimentation</a:t>
            </a:r>
            <a:endParaRPr/>
          </a:p>
        </p:txBody>
      </p:sp>
      <p:sp>
        <p:nvSpPr>
          <p:cNvPr id="281" name="Google Shape;281;p23"/>
          <p:cNvSpPr txBox="1">
            <a:spLocks noGrp="1"/>
          </p:cNvSpPr>
          <p:nvPr>
            <p:ph type="body" idx="1"/>
          </p:nvPr>
        </p:nvSpPr>
        <p:spPr>
          <a:xfrm>
            <a:off x="758725" y="1567550"/>
            <a:ext cx="3961200" cy="2911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b="1"/>
              <a:t>Unknown Factors:</a:t>
            </a:r>
            <a:endParaRPr b="1"/>
          </a:p>
          <a:p>
            <a:pPr marL="914400" lvl="1" indent="-298450" algn="l" rtl="0">
              <a:spcBef>
                <a:spcPts val="0"/>
              </a:spcBef>
              <a:spcAft>
                <a:spcPts val="0"/>
              </a:spcAft>
              <a:buSzPts val="1100"/>
              <a:buChar char="○"/>
            </a:pPr>
            <a:r>
              <a:rPr lang="en-GB" sz="1100"/>
              <a:t>Best conditioning mechanism (concatenation? multiplication?)</a:t>
            </a:r>
            <a:endParaRPr sz="1100"/>
          </a:p>
          <a:p>
            <a:pPr marL="914400" lvl="1" indent="-298450" algn="l" rtl="0">
              <a:spcBef>
                <a:spcPts val="0"/>
              </a:spcBef>
              <a:spcAft>
                <a:spcPts val="0"/>
              </a:spcAft>
              <a:buSzPts val="1100"/>
              <a:buChar char="○"/>
            </a:pPr>
            <a:r>
              <a:rPr lang="en-GB" sz="1100"/>
              <a:t>Quality vs diversity trade-off in security domain</a:t>
            </a:r>
            <a:endParaRPr sz="1100"/>
          </a:p>
          <a:p>
            <a:pPr marL="914400" lvl="1" indent="-298450" algn="l" rtl="0">
              <a:spcBef>
                <a:spcPts val="0"/>
              </a:spcBef>
              <a:spcAft>
                <a:spcPts val="0"/>
              </a:spcAft>
              <a:buSzPts val="1100"/>
              <a:buChar char="○"/>
            </a:pPr>
            <a:r>
              <a:rPr lang="en-GB" sz="1100"/>
              <a:t>Will GAN advantages transfer from images to network data?</a:t>
            </a:r>
            <a:endParaRPr sz="1100"/>
          </a:p>
          <a:p>
            <a:pPr marL="914400" lvl="1" indent="-298450" algn="l" rtl="0">
              <a:spcBef>
                <a:spcPts val="0"/>
              </a:spcBef>
              <a:spcAft>
                <a:spcPts val="0"/>
              </a:spcAft>
              <a:buSzPts val="1100"/>
              <a:buChar char="○"/>
            </a:pPr>
            <a:r>
              <a:rPr lang="en-GB" sz="1100"/>
              <a:t>How to evaluate "</a:t>
            </a:r>
            <a:r>
              <a:rPr lang="en-GB" sz="1100" b="1" i="1"/>
              <a:t>realism</a:t>
            </a:r>
            <a:r>
              <a:rPr lang="en-GB" sz="1100"/>
              <a:t>" for tabular security features?</a:t>
            </a:r>
            <a:endParaRPr/>
          </a:p>
          <a:p>
            <a:pPr marL="457200" lvl="0" indent="-311150" algn="l" rtl="0">
              <a:spcBef>
                <a:spcPts val="1200"/>
              </a:spcBef>
              <a:spcAft>
                <a:spcPts val="0"/>
              </a:spcAft>
              <a:buSzPts val="1300"/>
              <a:buChar char="●"/>
            </a:pPr>
            <a:r>
              <a:rPr lang="en-GB" b="1"/>
              <a:t>Comparison Focus:</a:t>
            </a:r>
            <a:endParaRPr b="1"/>
          </a:p>
          <a:p>
            <a:pPr marL="914400" lvl="1" indent="-298450" algn="l" rtl="0">
              <a:spcBef>
                <a:spcPts val="1200"/>
              </a:spcBef>
              <a:spcAft>
                <a:spcPts val="0"/>
              </a:spcAft>
              <a:buSzPts val="1100"/>
              <a:buChar char="○"/>
            </a:pPr>
            <a:r>
              <a:rPr lang="en-GB"/>
              <a:t>C-VAE: Stable training, full mode coverage</a:t>
            </a:r>
            <a:endParaRPr/>
          </a:p>
          <a:p>
            <a:pPr marL="914400" lvl="1" indent="-298450" algn="l" rtl="0">
              <a:spcBef>
                <a:spcPts val="0"/>
              </a:spcBef>
              <a:spcAft>
                <a:spcPts val="0"/>
              </a:spcAft>
              <a:buSzPts val="1100"/>
              <a:buChar char="○"/>
            </a:pPr>
            <a:r>
              <a:rPr lang="en-GB"/>
              <a:t>C-GAN: Higher quality, potential mode collapse</a:t>
            </a:r>
            <a:endParaRPr/>
          </a:p>
          <a:p>
            <a:pPr marL="0" lvl="0" indent="0" algn="l" rtl="0">
              <a:spcBef>
                <a:spcPts val="1200"/>
              </a:spcBef>
              <a:spcAft>
                <a:spcPts val="1600"/>
              </a:spcAft>
              <a:buNone/>
            </a:pPr>
            <a:endParaRPr/>
          </a:p>
        </p:txBody>
      </p:sp>
      <p:graphicFrame>
        <p:nvGraphicFramePr>
          <p:cNvPr id="282" name="Google Shape;282;p23"/>
          <p:cNvGraphicFramePr/>
          <p:nvPr/>
        </p:nvGraphicFramePr>
        <p:xfrm>
          <a:off x="5021825" y="1652075"/>
          <a:ext cx="3000000" cy="3000000"/>
        </p:xfrm>
        <a:graphic>
          <a:graphicData uri="http://schemas.openxmlformats.org/drawingml/2006/table">
            <a:tbl>
              <a:tblPr>
                <a:noFill/>
                <a:tableStyleId>{5B594527-A51E-42F1-91D6-90BA8B170792}</a:tableStyleId>
              </a:tblPr>
              <a:tblGrid>
                <a:gridCol w="1490625">
                  <a:extLst>
                    <a:ext uri="{9D8B030D-6E8A-4147-A177-3AD203B41FA5}">
                      <a16:colId xmlns:a16="http://schemas.microsoft.com/office/drawing/2014/main" val="20000"/>
                    </a:ext>
                  </a:extLst>
                </a:gridCol>
                <a:gridCol w="1098600">
                  <a:extLst>
                    <a:ext uri="{9D8B030D-6E8A-4147-A177-3AD203B41FA5}">
                      <a16:colId xmlns:a16="http://schemas.microsoft.com/office/drawing/2014/main" val="20001"/>
                    </a:ext>
                  </a:extLst>
                </a:gridCol>
                <a:gridCol w="964750">
                  <a:extLst>
                    <a:ext uri="{9D8B030D-6E8A-4147-A177-3AD203B41FA5}">
                      <a16:colId xmlns:a16="http://schemas.microsoft.com/office/drawing/2014/main" val="20002"/>
                    </a:ext>
                  </a:extLst>
                </a:gridCol>
              </a:tblGrid>
              <a:tr h="502850">
                <a:tc>
                  <a:txBody>
                    <a:bodyPr/>
                    <a:lstStyle/>
                    <a:p>
                      <a:pPr marL="0" lvl="0" indent="0" algn="ctr" rtl="0">
                        <a:spcBef>
                          <a:spcPts val="0"/>
                        </a:spcBef>
                        <a:spcAft>
                          <a:spcPts val="0"/>
                        </a:spcAft>
                        <a:buNone/>
                      </a:pPr>
                      <a:endParaRPr>
                        <a:solidFill>
                          <a:schemeClr val="lt1"/>
                        </a:solidFill>
                        <a:latin typeface="Lato"/>
                        <a:ea typeface="Lato"/>
                        <a:cs typeface="Lato"/>
                        <a:sym typeface="Lato"/>
                      </a:endParaRPr>
                    </a:p>
                  </a:txBody>
                  <a:tcPr marL="91425" marR="91425" marT="91425" marB="91425">
                    <a:solidFill>
                      <a:schemeClr val="accent1"/>
                    </a:solidFill>
                  </a:tcPr>
                </a:tc>
                <a:tc>
                  <a:txBody>
                    <a:bodyPr/>
                    <a:lstStyle/>
                    <a:p>
                      <a:pPr marL="0" lvl="0" indent="0" algn="ctr" rtl="0">
                        <a:spcBef>
                          <a:spcPts val="0"/>
                        </a:spcBef>
                        <a:spcAft>
                          <a:spcPts val="0"/>
                        </a:spcAft>
                        <a:buNone/>
                      </a:pPr>
                      <a:r>
                        <a:rPr lang="en-GB" b="1">
                          <a:solidFill>
                            <a:schemeClr val="lt1"/>
                          </a:solidFill>
                          <a:latin typeface="Lato"/>
                          <a:ea typeface="Lato"/>
                          <a:cs typeface="Lato"/>
                          <a:sym typeface="Lato"/>
                        </a:rPr>
                        <a:t>C-VAE </a:t>
                      </a:r>
                      <a:endParaRPr b="1">
                        <a:solidFill>
                          <a:schemeClr val="lt1"/>
                        </a:solidFill>
                        <a:latin typeface="Lato"/>
                        <a:ea typeface="Lato"/>
                        <a:cs typeface="Lato"/>
                        <a:sym typeface="Lato"/>
                      </a:endParaRPr>
                    </a:p>
                  </a:txBody>
                  <a:tcPr marL="91425" marR="91425" marT="91425" marB="91425">
                    <a:solidFill>
                      <a:schemeClr val="accent1"/>
                    </a:solidFill>
                  </a:tcPr>
                </a:tc>
                <a:tc>
                  <a:txBody>
                    <a:bodyPr/>
                    <a:lstStyle/>
                    <a:p>
                      <a:pPr marL="0" lvl="0" indent="0" algn="ctr" rtl="0">
                        <a:spcBef>
                          <a:spcPts val="0"/>
                        </a:spcBef>
                        <a:spcAft>
                          <a:spcPts val="0"/>
                        </a:spcAft>
                        <a:buNone/>
                      </a:pPr>
                      <a:r>
                        <a:rPr lang="en-GB" b="1">
                          <a:solidFill>
                            <a:schemeClr val="lt1"/>
                          </a:solidFill>
                          <a:latin typeface="Lato"/>
                          <a:ea typeface="Lato"/>
                          <a:cs typeface="Lato"/>
                          <a:sym typeface="Lato"/>
                        </a:rPr>
                        <a:t>C-GAN</a:t>
                      </a:r>
                      <a:endParaRPr b="1">
                        <a:solidFill>
                          <a:schemeClr val="lt1"/>
                        </a:solidFill>
                        <a:latin typeface="Lato"/>
                        <a:ea typeface="Lato"/>
                        <a:cs typeface="Lato"/>
                        <a:sym typeface="Lato"/>
                      </a:endParaRPr>
                    </a:p>
                  </a:txBody>
                  <a:tcPr marL="91425" marR="91425" marT="91425" marB="91425">
                    <a:solidFill>
                      <a:schemeClr val="accent1"/>
                    </a:solidFill>
                  </a:tcPr>
                </a:tc>
                <a:extLst>
                  <a:ext uri="{0D108BD9-81ED-4DB2-BD59-A6C34878D82A}">
                    <a16:rowId xmlns:a16="http://schemas.microsoft.com/office/drawing/2014/main" val="10000"/>
                  </a:ext>
                </a:extLst>
              </a:tr>
              <a:tr h="582075">
                <a:tc>
                  <a:txBody>
                    <a:bodyPr/>
                    <a:lstStyle/>
                    <a:p>
                      <a:pPr marL="0" lvl="0" indent="0" algn="ctr" rtl="0">
                        <a:spcBef>
                          <a:spcPts val="0"/>
                        </a:spcBef>
                        <a:spcAft>
                          <a:spcPts val="0"/>
                        </a:spcAft>
                        <a:buNone/>
                      </a:pPr>
                      <a:r>
                        <a:rPr lang="en-GB">
                          <a:solidFill>
                            <a:schemeClr val="lt1"/>
                          </a:solidFill>
                          <a:latin typeface="Lato"/>
                          <a:ea typeface="Lato"/>
                          <a:cs typeface="Lato"/>
                          <a:sym typeface="Lato"/>
                        </a:rPr>
                        <a:t>Training stability </a:t>
                      </a:r>
                      <a:endParaRPr>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chemeClr val="lt1"/>
                          </a:solidFill>
                          <a:latin typeface="Lato"/>
                          <a:ea typeface="Lato"/>
                          <a:cs typeface="Lato"/>
                          <a:sym typeface="Lato"/>
                        </a:rPr>
                        <a:t>✓</a:t>
                      </a:r>
                      <a:endParaRPr>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chemeClr val="lt1"/>
                          </a:solidFill>
                          <a:latin typeface="Lato"/>
                          <a:ea typeface="Lato"/>
                          <a:cs typeface="Lato"/>
                          <a:sym typeface="Lato"/>
                        </a:rPr>
                        <a:t>?</a:t>
                      </a:r>
                      <a:endParaRPr>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1"/>
                  </a:ext>
                </a:extLst>
              </a:tr>
              <a:tr h="432200">
                <a:tc>
                  <a:txBody>
                    <a:bodyPr/>
                    <a:lstStyle/>
                    <a:p>
                      <a:pPr marL="0" lvl="0" indent="0" algn="ctr" rtl="0">
                        <a:spcBef>
                          <a:spcPts val="0"/>
                        </a:spcBef>
                        <a:spcAft>
                          <a:spcPts val="0"/>
                        </a:spcAft>
                        <a:buNone/>
                      </a:pPr>
                      <a:r>
                        <a:rPr lang="en-GB">
                          <a:solidFill>
                            <a:schemeClr val="lt1"/>
                          </a:solidFill>
                          <a:latin typeface="Lato"/>
                          <a:ea typeface="Lato"/>
                          <a:cs typeface="Lato"/>
                          <a:sym typeface="Lato"/>
                        </a:rPr>
                        <a:t>Sample quality </a:t>
                      </a:r>
                      <a:endParaRPr>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chemeClr val="lt1"/>
                          </a:solidFill>
                          <a:latin typeface="Lato"/>
                          <a:ea typeface="Lato"/>
                          <a:cs typeface="Lato"/>
                          <a:sym typeface="Lato"/>
                        </a:rPr>
                        <a:t>?</a:t>
                      </a:r>
                      <a:endParaRPr>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chemeClr val="lt1"/>
                          </a:solidFill>
                          <a:latin typeface="Lato"/>
                          <a:ea typeface="Lato"/>
                          <a:cs typeface="Lato"/>
                          <a:sym typeface="Lato"/>
                        </a:rPr>
                        <a:t>✓</a:t>
                      </a:r>
                      <a:endParaRPr>
                        <a:solidFill>
                          <a:schemeClr val="lt1"/>
                        </a:solidFill>
                        <a:latin typeface="Lato"/>
                        <a:ea typeface="Lato"/>
                        <a:cs typeface="Lato"/>
                        <a:sym typeface="Lato"/>
                      </a:endParaRPr>
                    </a:p>
                    <a:p>
                      <a:pPr marL="0" lvl="0" indent="0" algn="ctr" rtl="0">
                        <a:spcBef>
                          <a:spcPts val="0"/>
                        </a:spcBef>
                        <a:spcAft>
                          <a:spcPts val="0"/>
                        </a:spcAft>
                        <a:buNone/>
                      </a:pPr>
                      <a:endParaRPr>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2"/>
                  </a:ext>
                </a:extLst>
              </a:tr>
              <a:tr h="602325">
                <a:tc>
                  <a:txBody>
                    <a:bodyPr/>
                    <a:lstStyle/>
                    <a:p>
                      <a:pPr marL="0" lvl="0" indent="0" algn="ctr" rtl="0">
                        <a:spcBef>
                          <a:spcPts val="0"/>
                        </a:spcBef>
                        <a:spcAft>
                          <a:spcPts val="0"/>
                        </a:spcAft>
                        <a:buNone/>
                      </a:pPr>
                      <a:r>
                        <a:rPr lang="en-GB">
                          <a:solidFill>
                            <a:schemeClr val="lt1"/>
                          </a:solidFill>
                          <a:latin typeface="Lato"/>
                          <a:ea typeface="Lato"/>
                          <a:cs typeface="Lato"/>
                          <a:sym typeface="Lato"/>
                        </a:rPr>
                        <a:t>Diversity </a:t>
                      </a:r>
                      <a:endParaRPr>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chemeClr val="lt1"/>
                          </a:solidFill>
                          <a:latin typeface="Lato"/>
                          <a:ea typeface="Lato"/>
                          <a:cs typeface="Lato"/>
                          <a:sym typeface="Lato"/>
                        </a:rPr>
                        <a:t>✓</a:t>
                      </a:r>
                      <a:endParaRPr>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chemeClr val="lt1"/>
                          </a:solidFill>
                          <a:latin typeface="Lato"/>
                          <a:ea typeface="Lato"/>
                          <a:cs typeface="Lato"/>
                          <a:sym typeface="Lato"/>
                        </a:rPr>
                        <a:t>?</a:t>
                      </a:r>
                      <a:endParaRPr>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3"/>
                  </a:ext>
                </a:extLst>
              </a:tr>
              <a:tr h="483550">
                <a:tc>
                  <a:txBody>
                    <a:bodyPr/>
                    <a:lstStyle/>
                    <a:p>
                      <a:pPr marL="0" lvl="0" indent="0" algn="ctr" rtl="0">
                        <a:spcBef>
                          <a:spcPts val="0"/>
                        </a:spcBef>
                        <a:spcAft>
                          <a:spcPts val="0"/>
                        </a:spcAft>
                        <a:buNone/>
                      </a:pPr>
                      <a:r>
                        <a:rPr lang="en-GB">
                          <a:solidFill>
                            <a:schemeClr val="lt1"/>
                          </a:solidFill>
                          <a:latin typeface="Lato"/>
                          <a:ea typeface="Lato"/>
                          <a:cs typeface="Lato"/>
                          <a:sym typeface="Lato"/>
                        </a:rPr>
                        <a:t>Mode coverage </a:t>
                      </a:r>
                      <a:endParaRPr>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chemeClr val="lt1"/>
                          </a:solidFill>
                          <a:latin typeface="Lato"/>
                          <a:ea typeface="Lato"/>
                          <a:cs typeface="Lato"/>
                          <a:sym typeface="Lato"/>
                        </a:rPr>
                        <a:t>✓</a:t>
                      </a:r>
                      <a:endParaRPr>
                        <a:solidFill>
                          <a:schemeClr val="lt1"/>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chemeClr val="lt1"/>
                          </a:solidFill>
                          <a:latin typeface="Lato"/>
                          <a:ea typeface="Lato"/>
                          <a:cs typeface="Lato"/>
                          <a:sym typeface="Lato"/>
                        </a:rPr>
                        <a:t>?</a:t>
                      </a:r>
                      <a:endParaRPr>
                        <a:solidFill>
                          <a:schemeClr val="lt1"/>
                        </a:solidFill>
                        <a:latin typeface="Lato"/>
                        <a:ea typeface="Lato"/>
                        <a:cs typeface="Lato"/>
                        <a:sym typeface="Lato"/>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Experimental Setup (C-VAE Architecture)</a:t>
            </a:r>
            <a:endParaRPr/>
          </a:p>
        </p:txBody>
      </p:sp>
      <p:sp>
        <p:nvSpPr>
          <p:cNvPr id="288" name="Google Shape;288;p24"/>
          <p:cNvSpPr txBox="1">
            <a:spLocks noGrp="1"/>
          </p:cNvSpPr>
          <p:nvPr>
            <p:ph type="body" idx="1"/>
          </p:nvPr>
        </p:nvSpPr>
        <p:spPr>
          <a:xfrm>
            <a:off x="1297500" y="3665475"/>
            <a:ext cx="7038900" cy="81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289" name="Google Shape;289;p24"/>
          <p:cNvSpPr/>
          <p:nvPr/>
        </p:nvSpPr>
        <p:spPr>
          <a:xfrm>
            <a:off x="1202125" y="941500"/>
            <a:ext cx="7656000" cy="4014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pic>
        <p:nvPicPr>
          <p:cNvPr id="290" name="Google Shape;290;p24" title="cvae_architecture_diagram.png"/>
          <p:cNvPicPr preferRelativeResize="0"/>
          <p:nvPr/>
        </p:nvPicPr>
        <p:blipFill>
          <a:blip r:embed="rId3">
            <a:alphaModFix/>
          </a:blip>
          <a:stretch>
            <a:fillRect/>
          </a:stretch>
        </p:blipFill>
        <p:spPr>
          <a:xfrm>
            <a:off x="1202125" y="1024750"/>
            <a:ext cx="7656000" cy="3823150"/>
          </a:xfrm>
          <a:prstGeom prst="rect">
            <a:avLst/>
          </a:prstGeom>
          <a:solidFill>
            <a:schemeClr val="lt1"/>
          </a:solid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Experimental Setup (C-GAN Architecture)</a:t>
            </a:r>
            <a:endParaRPr/>
          </a:p>
        </p:txBody>
      </p:sp>
      <p:sp>
        <p:nvSpPr>
          <p:cNvPr id="296" name="Google Shape;296;p25"/>
          <p:cNvSpPr txBox="1">
            <a:spLocks noGrp="1"/>
          </p:cNvSpPr>
          <p:nvPr>
            <p:ph type="body" idx="1"/>
          </p:nvPr>
        </p:nvSpPr>
        <p:spPr>
          <a:xfrm>
            <a:off x="1297500" y="4108900"/>
            <a:ext cx="7038900" cy="36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
        <p:nvSpPr>
          <p:cNvPr id="297" name="Google Shape;297;p25"/>
          <p:cNvSpPr/>
          <p:nvPr/>
        </p:nvSpPr>
        <p:spPr>
          <a:xfrm>
            <a:off x="1202125" y="941500"/>
            <a:ext cx="7656000" cy="4014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pic>
        <p:nvPicPr>
          <p:cNvPr id="298" name="Google Shape;298;p25" title="cgan_architecture_diagram.png"/>
          <p:cNvPicPr preferRelativeResize="0"/>
          <p:nvPr/>
        </p:nvPicPr>
        <p:blipFill>
          <a:blip r:embed="rId3">
            <a:alphaModFix/>
          </a:blip>
          <a:stretch>
            <a:fillRect/>
          </a:stretch>
        </p:blipFill>
        <p:spPr>
          <a:xfrm>
            <a:off x="1547000" y="1103575"/>
            <a:ext cx="6946675" cy="3852825"/>
          </a:xfrm>
          <a:prstGeom prst="rect">
            <a:avLst/>
          </a:prstGeom>
          <a:solidFill>
            <a:schemeClr val="lt1"/>
          </a:solid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6"/>
          <p:cNvSpPr txBox="1">
            <a:spLocks noGrp="1"/>
          </p:cNvSpPr>
          <p:nvPr>
            <p:ph type="title" idx="2"/>
          </p:nvPr>
        </p:nvSpPr>
        <p:spPr>
          <a:xfrm>
            <a:off x="872025" y="258100"/>
            <a:ext cx="41334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Dataset Specifications</a:t>
            </a:r>
            <a:endParaRPr sz="2500"/>
          </a:p>
        </p:txBody>
      </p:sp>
      <p:pic>
        <p:nvPicPr>
          <p:cNvPr id="304" name="Google Shape;304;p26"/>
          <p:cNvPicPr preferRelativeResize="0"/>
          <p:nvPr/>
        </p:nvPicPr>
        <p:blipFill>
          <a:blip r:embed="rId3">
            <a:alphaModFix/>
          </a:blip>
          <a:stretch>
            <a:fillRect/>
          </a:stretch>
        </p:blipFill>
        <p:spPr>
          <a:xfrm>
            <a:off x="4921188" y="698575"/>
            <a:ext cx="3813275" cy="3430025"/>
          </a:xfrm>
          <a:prstGeom prst="rect">
            <a:avLst/>
          </a:prstGeom>
          <a:noFill/>
          <a:ln>
            <a:noFill/>
          </a:ln>
        </p:spPr>
      </p:pic>
      <p:sp>
        <p:nvSpPr>
          <p:cNvPr id="305" name="Google Shape;305;p26"/>
          <p:cNvSpPr txBox="1">
            <a:spLocks noGrp="1"/>
          </p:cNvSpPr>
          <p:nvPr>
            <p:ph type="body" idx="4294967295"/>
          </p:nvPr>
        </p:nvSpPr>
        <p:spPr>
          <a:xfrm>
            <a:off x="1090900" y="776700"/>
            <a:ext cx="2177100" cy="40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Primary Dataset:</a:t>
            </a:r>
            <a:r>
              <a:rPr lang="en-GB" b="1"/>
              <a:t> NSL-KDD</a:t>
            </a:r>
            <a:endParaRPr b="1"/>
          </a:p>
        </p:txBody>
      </p:sp>
      <p:sp>
        <p:nvSpPr>
          <p:cNvPr id="306" name="Google Shape;306;p26"/>
          <p:cNvSpPr txBox="1"/>
          <p:nvPr/>
        </p:nvSpPr>
        <p:spPr>
          <a:xfrm>
            <a:off x="214951" y="1543275"/>
            <a:ext cx="2554800" cy="384900"/>
          </a:xfrm>
          <a:prstGeom prst="rect">
            <a:avLst/>
          </a:prstGeom>
          <a:noFill/>
          <a:ln>
            <a:noFill/>
          </a:ln>
        </p:spPr>
        <p:txBody>
          <a:bodyPr spcFirstLastPara="1" wrap="square" lIns="91425" tIns="91425" rIns="91425" bIns="91425" anchor="t" anchorCtr="0">
            <a:spAutoFit/>
          </a:bodyPr>
          <a:lstStyle/>
          <a:p>
            <a:pPr marL="0" lvl="0" indent="0" algn="l" rtl="0">
              <a:lnSpc>
                <a:spcPct val="200000"/>
              </a:lnSpc>
              <a:spcBef>
                <a:spcPts val="0"/>
              </a:spcBef>
              <a:spcAft>
                <a:spcPts val="1600"/>
              </a:spcAft>
              <a:buNone/>
            </a:pPr>
            <a:r>
              <a:rPr lang="en-GB" sz="1300" b="1">
                <a:solidFill>
                  <a:schemeClr val="lt1"/>
                </a:solidFill>
                <a:latin typeface="Lato"/>
                <a:ea typeface="Lato"/>
                <a:cs typeface="Lato"/>
                <a:sym typeface="Lato"/>
              </a:rPr>
              <a:t>Why is NSL-KDD appropriate?</a:t>
            </a:r>
            <a:endParaRPr sz="1300" b="1">
              <a:latin typeface="Lato"/>
              <a:ea typeface="Lato"/>
              <a:cs typeface="Lato"/>
              <a:sym typeface="Lato"/>
            </a:endParaRPr>
          </a:p>
        </p:txBody>
      </p:sp>
      <p:sp>
        <p:nvSpPr>
          <p:cNvPr id="307" name="Google Shape;307;p26"/>
          <p:cNvSpPr txBox="1">
            <a:spLocks noGrp="1"/>
          </p:cNvSpPr>
          <p:nvPr>
            <p:ph type="body" idx="4294967295"/>
          </p:nvPr>
        </p:nvSpPr>
        <p:spPr>
          <a:xfrm>
            <a:off x="98575" y="1928175"/>
            <a:ext cx="4374900" cy="2308800"/>
          </a:xfrm>
          <a:prstGeom prst="rect">
            <a:avLst/>
          </a:prstGeom>
        </p:spPr>
        <p:txBody>
          <a:bodyPr spcFirstLastPara="1" wrap="square" lIns="91425" tIns="91425" rIns="91425" bIns="91425" anchor="t" anchorCtr="0">
            <a:noAutofit/>
          </a:bodyPr>
          <a:lstStyle/>
          <a:p>
            <a:pPr marL="457200" lvl="0" indent="-298450" algn="l" rtl="0">
              <a:lnSpc>
                <a:spcPct val="200000"/>
              </a:lnSpc>
              <a:spcBef>
                <a:spcPts val="0"/>
              </a:spcBef>
              <a:spcAft>
                <a:spcPts val="0"/>
              </a:spcAft>
              <a:buSzPts val="1100"/>
              <a:buChar char="●"/>
            </a:pPr>
            <a:r>
              <a:rPr lang="en-GB" sz="1100"/>
              <a:t>Multi-class attack classification aligns with conditional generation goals</a:t>
            </a:r>
            <a:endParaRPr sz="1100"/>
          </a:p>
          <a:p>
            <a:pPr marL="457200" lvl="0" indent="-298450" algn="l" rtl="0">
              <a:lnSpc>
                <a:spcPct val="200000"/>
              </a:lnSpc>
              <a:spcBef>
                <a:spcPts val="0"/>
              </a:spcBef>
              <a:spcAft>
                <a:spcPts val="0"/>
              </a:spcAft>
              <a:buSzPts val="1100"/>
              <a:buChar char="●"/>
            </a:pPr>
            <a:r>
              <a:rPr lang="en-GB" sz="1100"/>
              <a:t>Sufficient samples per class for training and validation</a:t>
            </a:r>
            <a:endParaRPr sz="1100"/>
          </a:p>
          <a:p>
            <a:pPr marL="457200" lvl="0" indent="-298450" algn="l" rtl="0">
              <a:lnSpc>
                <a:spcPct val="200000"/>
              </a:lnSpc>
              <a:spcBef>
                <a:spcPts val="0"/>
              </a:spcBef>
              <a:spcAft>
                <a:spcPts val="0"/>
              </a:spcAft>
              <a:buSzPts val="1100"/>
              <a:buChar char="●"/>
            </a:pPr>
            <a:r>
              <a:rPr lang="en-GB" sz="1100"/>
              <a:t>Well-studied benchmark enables comparison with prior work</a:t>
            </a:r>
            <a:endParaRPr sz="1100"/>
          </a:p>
          <a:p>
            <a:pPr marL="457200" lvl="0" indent="-298450" algn="l" rtl="0">
              <a:lnSpc>
                <a:spcPct val="200000"/>
              </a:lnSpc>
              <a:spcBef>
                <a:spcPts val="0"/>
              </a:spcBef>
              <a:spcAft>
                <a:spcPts val="0"/>
              </a:spcAft>
              <a:buSzPts val="1100"/>
              <a:buChar char="●"/>
            </a:pPr>
            <a:r>
              <a:rPr lang="en-GB" sz="1100"/>
              <a:t>Numerical features suitable for continuous generative models</a:t>
            </a:r>
            <a:endParaRPr sz="1100"/>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1963</Words>
  <Application>Microsoft Office PowerPoint</Application>
  <PresentationFormat>On-screen Show (16:9)</PresentationFormat>
  <Paragraphs>170</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Montserrat</vt:lpstr>
      <vt:lpstr>Arial</vt:lpstr>
      <vt:lpstr>Lato</vt:lpstr>
      <vt:lpstr>Focus</vt:lpstr>
      <vt:lpstr>Conditional Generative Models for Network Attack Synthesis</vt:lpstr>
      <vt:lpstr>Project Objective</vt:lpstr>
      <vt:lpstr>The Problem: Limited Security Data</vt:lpstr>
      <vt:lpstr>Hypothesis</vt:lpstr>
      <vt:lpstr>Specific Expectations</vt:lpstr>
      <vt:lpstr>Reasons for Experimentation</vt:lpstr>
      <vt:lpstr>Experimental Setup (C-VAE Architecture)</vt:lpstr>
      <vt:lpstr>Experimental Setup (C-GAN Architecture)</vt:lpstr>
      <vt:lpstr>Dataset Specifications</vt:lpstr>
      <vt:lpstr>Evaluation Metrics </vt:lpstr>
      <vt:lpstr> Defining Project Success Criteria</vt:lpstr>
      <vt:lpstr>What Will Be Submitted</vt:lpstr>
      <vt:lpstr>Project Timeline</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Fredrick Eneye, Tania Amanda</cp:lastModifiedBy>
  <cp:revision>1</cp:revision>
  <dcterms:modified xsi:type="dcterms:W3CDTF">2025-11-18T19:29:31Z</dcterms:modified>
</cp:coreProperties>
</file>